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64" r:id="rId4"/>
    <p:sldId id="286" r:id="rId5"/>
    <p:sldId id="289" r:id="rId6"/>
    <p:sldId id="270" r:id="rId7"/>
    <p:sldId id="290" r:id="rId8"/>
    <p:sldId id="272" r:id="rId9"/>
    <p:sldId id="273" r:id="rId10"/>
    <p:sldId id="292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6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L"/>
              <a:t>Resumen comparativo</a:t>
            </a:r>
            <a:r>
              <a:rPr lang="es-CL" baseline="0"/>
              <a:t> EE</a:t>
            </a:r>
            <a:endParaRPr lang="es-CL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2015</c:v>
          </c:tx>
          <c:invertIfNegative val="0"/>
          <c:cat>
            <c:strRef>
              <c:f>'gráfico '!$A$2:$A$17</c:f>
              <c:strCache>
                <c:ptCount val="16"/>
                <c:pt idx="0">
                  <c:v>Arica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RM</c:v>
                </c:pt>
                <c:pt idx="7">
                  <c:v>O´higgins</c:v>
                </c:pt>
                <c:pt idx="8">
                  <c:v>Maule</c:v>
                </c:pt>
                <c:pt idx="9">
                  <c:v>Biobío</c:v>
                </c:pt>
                <c:pt idx="10">
                  <c:v>Los Ríos</c:v>
                </c:pt>
                <c:pt idx="11">
                  <c:v>Araucanía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otro país</c:v>
                </c:pt>
              </c:strCache>
            </c:strRef>
          </c:cat>
          <c:val>
            <c:numRef>
              <c:f>'gráfico '!$B$2:$B$17</c:f>
              <c:numCache>
                <c:formatCode>General</c:formatCode>
                <c:ptCount val="16"/>
                <c:pt idx="0">
                  <c:v>10</c:v>
                </c:pt>
                <c:pt idx="1">
                  <c:v>16</c:v>
                </c:pt>
                <c:pt idx="2">
                  <c:v>19</c:v>
                </c:pt>
                <c:pt idx="3">
                  <c:v>9</c:v>
                </c:pt>
                <c:pt idx="4">
                  <c:v>24</c:v>
                </c:pt>
                <c:pt idx="5">
                  <c:v>115</c:v>
                </c:pt>
                <c:pt idx="6">
                  <c:v>275</c:v>
                </c:pt>
                <c:pt idx="7">
                  <c:v>70</c:v>
                </c:pt>
                <c:pt idx="8">
                  <c:v>104</c:v>
                </c:pt>
                <c:pt idx="9">
                  <c:v>147</c:v>
                </c:pt>
                <c:pt idx="10">
                  <c:v>37</c:v>
                </c:pt>
                <c:pt idx="11">
                  <c:v>53</c:v>
                </c:pt>
                <c:pt idx="12">
                  <c:v>49</c:v>
                </c:pt>
                <c:pt idx="13">
                  <c:v>6</c:v>
                </c:pt>
                <c:pt idx="14">
                  <c:v>5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v>2016</c:v>
          </c:tx>
          <c:invertIfNegative val="0"/>
          <c:cat>
            <c:strRef>
              <c:f>'gráfico '!$A$2:$A$17</c:f>
              <c:strCache>
                <c:ptCount val="16"/>
                <c:pt idx="0">
                  <c:v>Arica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RM</c:v>
                </c:pt>
                <c:pt idx="7">
                  <c:v>O´higgins</c:v>
                </c:pt>
                <c:pt idx="8">
                  <c:v>Maule</c:v>
                </c:pt>
                <c:pt idx="9">
                  <c:v>Biobío</c:v>
                </c:pt>
                <c:pt idx="10">
                  <c:v>Los Ríos</c:v>
                </c:pt>
                <c:pt idx="11">
                  <c:v>Araucanía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otro país</c:v>
                </c:pt>
              </c:strCache>
            </c:strRef>
          </c:cat>
          <c:val>
            <c:numRef>
              <c:f>'gráfico '!$C$2:$C$17</c:f>
              <c:numCache>
                <c:formatCode>General</c:formatCode>
                <c:ptCount val="16"/>
                <c:pt idx="0">
                  <c:v>14</c:v>
                </c:pt>
                <c:pt idx="1">
                  <c:v>12</c:v>
                </c:pt>
                <c:pt idx="2">
                  <c:v>24</c:v>
                </c:pt>
                <c:pt idx="3">
                  <c:v>24</c:v>
                </c:pt>
                <c:pt idx="4">
                  <c:v>45</c:v>
                </c:pt>
                <c:pt idx="5">
                  <c:v>100</c:v>
                </c:pt>
                <c:pt idx="6">
                  <c:v>341</c:v>
                </c:pt>
                <c:pt idx="7">
                  <c:v>114</c:v>
                </c:pt>
                <c:pt idx="8">
                  <c:v>122</c:v>
                </c:pt>
                <c:pt idx="9">
                  <c:v>203</c:v>
                </c:pt>
                <c:pt idx="10">
                  <c:v>35</c:v>
                </c:pt>
                <c:pt idx="11">
                  <c:v>57</c:v>
                </c:pt>
                <c:pt idx="12">
                  <c:v>57</c:v>
                </c:pt>
                <c:pt idx="13">
                  <c:v>8</c:v>
                </c:pt>
                <c:pt idx="14">
                  <c:v>16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v>2017</c:v>
          </c:tx>
          <c:invertIfNegative val="0"/>
          <c:cat>
            <c:strRef>
              <c:f>'gráfico '!$A$2:$A$17</c:f>
              <c:strCache>
                <c:ptCount val="16"/>
                <c:pt idx="0">
                  <c:v>Arica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RM</c:v>
                </c:pt>
                <c:pt idx="7">
                  <c:v>O´higgins</c:v>
                </c:pt>
                <c:pt idx="8">
                  <c:v>Maule</c:v>
                </c:pt>
                <c:pt idx="9">
                  <c:v>Biobío</c:v>
                </c:pt>
                <c:pt idx="10">
                  <c:v>Los Ríos</c:v>
                </c:pt>
                <c:pt idx="11">
                  <c:v>Araucanía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otro país</c:v>
                </c:pt>
              </c:strCache>
            </c:strRef>
          </c:cat>
          <c:val>
            <c:numRef>
              <c:f>'gráfico '!$D$2:$D$17</c:f>
              <c:numCache>
                <c:formatCode>General</c:formatCode>
                <c:ptCount val="16"/>
                <c:pt idx="0">
                  <c:v>12</c:v>
                </c:pt>
                <c:pt idx="1">
                  <c:v>19</c:v>
                </c:pt>
                <c:pt idx="2">
                  <c:v>30</c:v>
                </c:pt>
                <c:pt idx="3">
                  <c:v>26</c:v>
                </c:pt>
                <c:pt idx="4">
                  <c:v>56</c:v>
                </c:pt>
                <c:pt idx="5">
                  <c:v>129</c:v>
                </c:pt>
                <c:pt idx="6">
                  <c:v>351</c:v>
                </c:pt>
                <c:pt idx="7">
                  <c:v>129</c:v>
                </c:pt>
                <c:pt idx="8">
                  <c:v>157</c:v>
                </c:pt>
                <c:pt idx="9">
                  <c:v>195</c:v>
                </c:pt>
                <c:pt idx="10">
                  <c:v>64</c:v>
                </c:pt>
                <c:pt idx="11">
                  <c:v>34</c:v>
                </c:pt>
                <c:pt idx="12">
                  <c:v>100</c:v>
                </c:pt>
                <c:pt idx="13">
                  <c:v>19</c:v>
                </c:pt>
                <c:pt idx="14">
                  <c:v>33</c:v>
                </c:pt>
                <c:pt idx="1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2853504"/>
        <c:axId val="152859392"/>
      </c:barChart>
      <c:catAx>
        <c:axId val="1528535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2859392"/>
        <c:crosses val="autoZero"/>
        <c:auto val="1"/>
        <c:lblAlgn val="ctr"/>
        <c:lblOffset val="100"/>
        <c:noMultiLvlLbl val="0"/>
      </c:catAx>
      <c:valAx>
        <c:axId val="1528593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52853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17338989258762413"/>
                  <c:y val="2.09398482723906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'gráfico '!$A$29:$A$34</c:f>
              <c:strCache>
                <c:ptCount val="6"/>
                <c:pt idx="0">
                  <c:v>artes visuales</c:v>
                </c:pt>
                <c:pt idx="1">
                  <c:v>educación musical</c:v>
                </c:pt>
                <c:pt idx="2">
                  <c:v>directivos</c:v>
                </c:pt>
                <c:pt idx="3">
                  <c:v>Artistas educadores</c:v>
                </c:pt>
                <c:pt idx="4">
                  <c:v>otros/as docentes</c:v>
                </c:pt>
                <c:pt idx="5">
                  <c:v>otros</c:v>
                </c:pt>
              </c:strCache>
            </c:strRef>
          </c:cat>
          <c:val>
            <c:numRef>
              <c:f>'gráfico '!$B$29:$B$34</c:f>
              <c:numCache>
                <c:formatCode>0.00%</c:formatCode>
                <c:ptCount val="6"/>
                <c:pt idx="0">
                  <c:v>0.34</c:v>
                </c:pt>
                <c:pt idx="1">
                  <c:v>0.18</c:v>
                </c:pt>
                <c:pt idx="2">
                  <c:v>0.21</c:v>
                </c:pt>
                <c:pt idx="3">
                  <c:v>3.6999999999999998E-2</c:v>
                </c:pt>
                <c:pt idx="4">
                  <c:v>0.13800000000000001</c:v>
                </c:pt>
                <c:pt idx="5">
                  <c:v>8.8999999999999996E-2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2016</c:v>
          </c:tx>
          <c:invertIfNegative val="0"/>
          <c:cat>
            <c:strRef>
              <c:f>gráficos!$A$2:$A$17</c:f>
              <c:strCache>
                <c:ptCount val="16"/>
                <c:pt idx="0">
                  <c:v>Arica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RM</c:v>
                </c:pt>
                <c:pt idx="7">
                  <c:v>O´higgins</c:v>
                </c:pt>
                <c:pt idx="8">
                  <c:v>Maule</c:v>
                </c:pt>
                <c:pt idx="9">
                  <c:v>Biobío</c:v>
                </c:pt>
                <c:pt idx="10">
                  <c:v>Los Ríos</c:v>
                </c:pt>
                <c:pt idx="11">
                  <c:v>Araucanía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otro país</c:v>
                </c:pt>
              </c:strCache>
            </c:strRef>
          </c:cat>
          <c:val>
            <c:numRef>
              <c:f>gráficos!$B$2:$B$17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10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v>2017</c:v>
          </c:tx>
          <c:invertIfNegative val="0"/>
          <c:cat>
            <c:strRef>
              <c:f>gráficos!$A$2:$A$17</c:f>
              <c:strCache>
                <c:ptCount val="16"/>
                <c:pt idx="0">
                  <c:v>Arica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RM</c:v>
                </c:pt>
                <c:pt idx="7">
                  <c:v>O´higgins</c:v>
                </c:pt>
                <c:pt idx="8">
                  <c:v>Maule</c:v>
                </c:pt>
                <c:pt idx="9">
                  <c:v>Biobío</c:v>
                </c:pt>
                <c:pt idx="10">
                  <c:v>Los Ríos</c:v>
                </c:pt>
                <c:pt idx="11">
                  <c:v>Araucanía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otro país</c:v>
                </c:pt>
              </c:strCache>
            </c:strRef>
          </c:cat>
          <c:val>
            <c:numRef>
              <c:f>gráficos!$C$2:$C$17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8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51520"/>
        <c:axId val="187853056"/>
      </c:barChart>
      <c:catAx>
        <c:axId val="187851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7853056"/>
        <c:crosses val="autoZero"/>
        <c:auto val="1"/>
        <c:lblAlgn val="ctr"/>
        <c:lblOffset val="100"/>
        <c:noMultiLvlLbl val="0"/>
      </c:catAx>
      <c:valAx>
        <c:axId val="18785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851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2015</c:v>
          </c:tx>
          <c:invertIfNegative val="0"/>
          <c:cat>
            <c:strRef>
              <c:f>'gráfico comparativo'!$A$2:$A$17</c:f>
              <c:strCache>
                <c:ptCount val="16"/>
                <c:pt idx="0">
                  <c:v>Arica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RM</c:v>
                </c:pt>
                <c:pt idx="7">
                  <c:v>O´higgins</c:v>
                </c:pt>
                <c:pt idx="8">
                  <c:v>Maule</c:v>
                </c:pt>
                <c:pt idx="9">
                  <c:v>Biobío</c:v>
                </c:pt>
                <c:pt idx="10">
                  <c:v>Los Ríos</c:v>
                </c:pt>
                <c:pt idx="11">
                  <c:v>Araucanía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otro país</c:v>
                </c:pt>
              </c:strCache>
            </c:strRef>
          </c:cat>
          <c:val>
            <c:numRef>
              <c:f>'gráfico comparativo'!$B$2:$B$17</c:f>
              <c:numCache>
                <c:formatCode>General</c:formatCode>
                <c:ptCount val="16"/>
                <c:pt idx="0">
                  <c:v>1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  <c:pt idx="4">
                  <c:v>13</c:v>
                </c:pt>
                <c:pt idx="5">
                  <c:v>12</c:v>
                </c:pt>
                <c:pt idx="6">
                  <c:v>42</c:v>
                </c:pt>
                <c:pt idx="7">
                  <c:v>6</c:v>
                </c:pt>
                <c:pt idx="8">
                  <c:v>9</c:v>
                </c:pt>
                <c:pt idx="9">
                  <c:v>18</c:v>
                </c:pt>
                <c:pt idx="10">
                  <c:v>4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7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v>2016</c:v>
          </c:tx>
          <c:invertIfNegative val="0"/>
          <c:cat>
            <c:strRef>
              <c:f>'gráfico comparativo'!$A$2:$A$17</c:f>
              <c:strCache>
                <c:ptCount val="16"/>
                <c:pt idx="0">
                  <c:v>Arica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RM</c:v>
                </c:pt>
                <c:pt idx="7">
                  <c:v>O´higgins</c:v>
                </c:pt>
                <c:pt idx="8">
                  <c:v>Maule</c:v>
                </c:pt>
                <c:pt idx="9">
                  <c:v>Biobío</c:v>
                </c:pt>
                <c:pt idx="10">
                  <c:v>Los Ríos</c:v>
                </c:pt>
                <c:pt idx="11">
                  <c:v>Araucanía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otro país</c:v>
                </c:pt>
              </c:strCache>
            </c:strRef>
          </c:cat>
          <c:val>
            <c:numRef>
              <c:f>'gráfico comparativo'!$C$2:$C$17</c:f>
              <c:numCache>
                <c:formatCode>General</c:formatCode>
                <c:ptCount val="16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  <c:pt idx="5">
                  <c:v>26</c:v>
                </c:pt>
                <c:pt idx="6">
                  <c:v>56</c:v>
                </c:pt>
                <c:pt idx="7">
                  <c:v>12</c:v>
                </c:pt>
                <c:pt idx="8">
                  <c:v>7</c:v>
                </c:pt>
                <c:pt idx="9">
                  <c:v>17</c:v>
                </c:pt>
                <c:pt idx="10">
                  <c:v>3</c:v>
                </c:pt>
                <c:pt idx="11">
                  <c:v>4</c:v>
                </c:pt>
                <c:pt idx="12">
                  <c:v>13</c:v>
                </c:pt>
                <c:pt idx="13">
                  <c:v>1</c:v>
                </c:pt>
                <c:pt idx="14">
                  <c:v>3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v>2017</c:v>
          </c:tx>
          <c:invertIfNegative val="0"/>
          <c:cat>
            <c:strRef>
              <c:f>'gráfico comparativo'!$A$2:$A$17</c:f>
              <c:strCache>
                <c:ptCount val="16"/>
                <c:pt idx="0">
                  <c:v>Arica</c:v>
                </c:pt>
                <c:pt idx="1">
                  <c:v>Tarapacá</c:v>
                </c:pt>
                <c:pt idx="2">
                  <c:v>Antofagasta</c:v>
                </c:pt>
                <c:pt idx="3">
                  <c:v>Atacama</c:v>
                </c:pt>
                <c:pt idx="4">
                  <c:v>Coquimbo</c:v>
                </c:pt>
                <c:pt idx="5">
                  <c:v>Valparaíso</c:v>
                </c:pt>
                <c:pt idx="6">
                  <c:v>RM</c:v>
                </c:pt>
                <c:pt idx="7">
                  <c:v>O´higgins</c:v>
                </c:pt>
                <c:pt idx="8">
                  <c:v>Maule</c:v>
                </c:pt>
                <c:pt idx="9">
                  <c:v>Biobío</c:v>
                </c:pt>
                <c:pt idx="10">
                  <c:v>Los Ríos</c:v>
                </c:pt>
                <c:pt idx="11">
                  <c:v>Araucanía</c:v>
                </c:pt>
                <c:pt idx="12">
                  <c:v>Los Lagos</c:v>
                </c:pt>
                <c:pt idx="13">
                  <c:v>Aysén</c:v>
                </c:pt>
                <c:pt idx="14">
                  <c:v>Magallanes</c:v>
                </c:pt>
                <c:pt idx="15">
                  <c:v>otro país</c:v>
                </c:pt>
              </c:strCache>
            </c:strRef>
          </c:cat>
          <c:val>
            <c:numRef>
              <c:f>'gráfico comparativo'!$D$2:$D$17</c:f>
              <c:numCache>
                <c:formatCode>General</c:formatCode>
                <c:ptCount val="16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3</c:v>
                </c:pt>
                <c:pt idx="4">
                  <c:v>7</c:v>
                </c:pt>
                <c:pt idx="5">
                  <c:v>18</c:v>
                </c:pt>
                <c:pt idx="6">
                  <c:v>50</c:v>
                </c:pt>
                <c:pt idx="7">
                  <c:v>5</c:v>
                </c:pt>
                <c:pt idx="8">
                  <c:v>7</c:v>
                </c:pt>
                <c:pt idx="9">
                  <c:v>17</c:v>
                </c:pt>
                <c:pt idx="10">
                  <c:v>2</c:v>
                </c:pt>
                <c:pt idx="11">
                  <c:v>6</c:v>
                </c:pt>
                <c:pt idx="12">
                  <c:v>14</c:v>
                </c:pt>
                <c:pt idx="13">
                  <c:v>0</c:v>
                </c:pt>
                <c:pt idx="14">
                  <c:v>7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87648"/>
        <c:axId val="190589184"/>
      </c:barChart>
      <c:catAx>
        <c:axId val="190587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90589184"/>
        <c:crosses val="autoZero"/>
        <c:auto val="1"/>
        <c:lblAlgn val="ctr"/>
        <c:lblOffset val="100"/>
        <c:noMultiLvlLbl val="0"/>
      </c:catAx>
      <c:valAx>
        <c:axId val="190589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587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 '!$B$56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'gráfico '!$A$57:$A$60</c:f>
              <c:strCache>
                <c:ptCount val="4"/>
                <c:pt idx="0">
                  <c:v>Espacios de reflexión </c:v>
                </c:pt>
                <c:pt idx="1">
                  <c:v>circuitos culturales </c:v>
                </c:pt>
                <c:pt idx="2">
                  <c:v>acciones artísticas en espacios publicos </c:v>
                </c:pt>
                <c:pt idx="3">
                  <c:v>artistas con la escuela </c:v>
                </c:pt>
              </c:strCache>
            </c:strRef>
          </c:cat>
          <c:val>
            <c:numRef>
              <c:f>'gráfico '!$B$57:$B$60</c:f>
              <c:numCache>
                <c:formatCode>General</c:formatCode>
                <c:ptCount val="4"/>
                <c:pt idx="0">
                  <c:v>526</c:v>
                </c:pt>
                <c:pt idx="1">
                  <c:v>239</c:v>
                </c:pt>
                <c:pt idx="2">
                  <c:v>89</c:v>
                </c:pt>
                <c:pt idx="3">
                  <c:v>490</c:v>
                </c:pt>
              </c:numCache>
            </c:numRef>
          </c:val>
        </c:ser>
        <c:ser>
          <c:idx val="1"/>
          <c:order val="1"/>
          <c:tx>
            <c:strRef>
              <c:f>'gráfico '!$C$56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'gráfico '!$A$57:$A$60</c:f>
              <c:strCache>
                <c:ptCount val="4"/>
                <c:pt idx="0">
                  <c:v>Espacios de reflexión </c:v>
                </c:pt>
                <c:pt idx="1">
                  <c:v>circuitos culturales </c:v>
                </c:pt>
                <c:pt idx="2">
                  <c:v>acciones artísticas en espacios publicos </c:v>
                </c:pt>
                <c:pt idx="3">
                  <c:v>artistas con la escuela </c:v>
                </c:pt>
              </c:strCache>
            </c:strRef>
          </c:cat>
          <c:val>
            <c:numRef>
              <c:f>'gráfico '!$C$57:$C$60</c:f>
              <c:numCache>
                <c:formatCode>General</c:formatCode>
                <c:ptCount val="4"/>
                <c:pt idx="0">
                  <c:v>1412</c:v>
                </c:pt>
                <c:pt idx="1">
                  <c:v>353</c:v>
                </c:pt>
                <c:pt idx="2">
                  <c:v>859</c:v>
                </c:pt>
                <c:pt idx="3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016704"/>
        <c:axId val="99018240"/>
      </c:barChart>
      <c:catAx>
        <c:axId val="9901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99018240"/>
        <c:crosses val="autoZero"/>
        <c:auto val="1"/>
        <c:lblAlgn val="ctr"/>
        <c:lblOffset val="100"/>
        <c:noMultiLvlLbl val="0"/>
      </c:catAx>
      <c:valAx>
        <c:axId val="9901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016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  <p:pic>
        <p:nvPicPr>
          <p:cNvPr id="13" name="Picture 5" descr="\\FILESRV\PNDARegMetropolitana\Sea\2017\virales e invitaciones SEA 2017\INVITACIONES HTML\foo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6" y="5838825"/>
            <a:ext cx="7620001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\\FILESRV\PNDARegMetropolitana\Sea\2017\virales e invitaciones SEA 2017\INVITACIONES HTML\footer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FILESRV\PNDARegMetropolitana\Sea\2017\virales e invitaciones SEA 2017\INVITACIONES HTML\top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FILESRV\PNDARegMetropolitana\Sea\2017\virales e invitaciones SEA 2017\INVITACIONES HTML\top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FILESRV\PNDARegMetropolitana\Sea\2017\virales e invitaciones SEA 2017\INVITACIONES HTML\top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FILESRV\PNDARegMetropolitana\Sea\2017\virales e invitaciones SEA 2017\INVITACIONES HTML\top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\\FILESRV\PNDARegMetropolitana\Sea\2017\virales e invitaciones SEA 2017\INVITACIONES HTML\top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981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7675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941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20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2620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248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576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8432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40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85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689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8209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119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69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532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259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15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969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364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310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646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C62D-C0F6-4E3B-A919-13A2FD898A01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AEFC-2903-4772-8B06-C03EE87198F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370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B62A-FB86-402C-81A5-875E14815808}" type="datetimeFigureOut">
              <a:rPr lang="es-CL" smtClean="0"/>
              <a:t>18-08-2017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6E44-06BA-4D8B-8188-E49C0A931BA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964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NMSQv7jakU" TargetMode="External"/><Relationship Id="rId5" Type="http://schemas.openxmlformats.org/officeDocument/2006/relationships/hyperlink" Target="http://semanaeducacionartistica.cultura.gob.cl/estreno-de-videoclip-el-dia-de-tu-cumpleanos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L" sz="1200" dirty="0" smtClean="0"/>
          </a:p>
          <a:p>
            <a:pPr marL="0" indent="0">
              <a:buNone/>
            </a:pPr>
            <a:endParaRPr lang="es-CL" sz="1200" dirty="0" smtClean="0"/>
          </a:p>
          <a:p>
            <a:pPr marL="0" indent="0">
              <a:buNone/>
            </a:pPr>
            <a:endParaRPr lang="es-CL" sz="1200" dirty="0" smtClean="0"/>
          </a:p>
          <a:p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413792" y="1340768"/>
            <a:ext cx="35101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/>
              <a:t>Cifras SEA </a:t>
            </a:r>
            <a:r>
              <a:rPr lang="es-CL" sz="2800" b="1" dirty="0" smtClean="0"/>
              <a:t>2017 </a:t>
            </a:r>
            <a:endParaRPr lang="es-CL" sz="2800" b="1" dirty="0"/>
          </a:p>
          <a:p>
            <a:r>
              <a:rPr lang="es-ES" dirty="0"/>
              <a:t>Total de </a:t>
            </a:r>
            <a:r>
              <a:rPr lang="es-ES" b="1"/>
              <a:t>1509</a:t>
            </a:r>
            <a:r>
              <a:rPr lang="es-ES"/>
              <a:t> </a:t>
            </a:r>
            <a:r>
              <a:rPr lang="es-ES" smtClean="0"/>
              <a:t>participantes  </a:t>
            </a:r>
            <a:r>
              <a:rPr lang="es-ES" dirty="0"/>
              <a:t>registrados</a:t>
            </a:r>
          </a:p>
          <a:p>
            <a:r>
              <a:rPr lang="es-ES" dirty="0"/>
              <a:t> ( 8,4% +)</a:t>
            </a:r>
          </a:p>
          <a:p>
            <a:endParaRPr lang="es-CL" dirty="0" smtClean="0"/>
          </a:p>
          <a:p>
            <a:r>
              <a:rPr lang="es-CL" dirty="0" smtClean="0"/>
              <a:t>•1343 EE  </a:t>
            </a:r>
            <a:r>
              <a:rPr lang="es-ES" dirty="0" smtClean="0"/>
              <a:t>(+10,5%)</a:t>
            </a:r>
          </a:p>
          <a:p>
            <a:r>
              <a:rPr lang="es-CL" dirty="0" smtClean="0"/>
              <a:t>•145 Espacios culturales (-7%)</a:t>
            </a:r>
            <a:endParaRPr lang="es-ES" dirty="0"/>
          </a:p>
          <a:p>
            <a:r>
              <a:rPr lang="es-CL" dirty="0"/>
              <a:t>• </a:t>
            </a:r>
            <a:r>
              <a:rPr lang="es-CL" dirty="0" smtClean="0"/>
              <a:t>Universidades (- </a:t>
            </a:r>
            <a:r>
              <a:rPr lang="es-ES" dirty="0" smtClean="0"/>
              <a:t>5%)</a:t>
            </a:r>
          </a:p>
          <a:p>
            <a:r>
              <a:rPr lang="es-CL" dirty="0" smtClean="0"/>
              <a:t>• Se suman 2 universidades y 2 establecimientos educacionales extranjeros/as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Participantes: </a:t>
            </a:r>
            <a:r>
              <a:rPr lang="es-ES" b="1" dirty="0" smtClean="0"/>
              <a:t>142.145 </a:t>
            </a:r>
            <a:r>
              <a:rPr lang="es-ES" dirty="0" smtClean="0"/>
              <a:t>( cifras obtenidas a partir del 27% que reportó)</a:t>
            </a:r>
            <a:endParaRPr lang="es-ES" dirty="0"/>
          </a:p>
          <a:p>
            <a:pPr marL="285750" indent="-285750">
              <a:buFontTx/>
              <a:buChar char="-"/>
            </a:pPr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</p:txBody>
      </p:sp>
      <p:pic>
        <p:nvPicPr>
          <p:cNvPr id="13" name="Picture 2" descr="C:\Users\DANIEL~1.REP\AppData\Local\Temp\Rar$DI46.822\porta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64" y="1844824"/>
            <a:ext cx="5131958" cy="331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3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Participación de los Establecimientos Educacionales</a:t>
            </a:r>
            <a:endParaRPr lang="es-CL" sz="2800" dirty="0"/>
          </a:p>
        </p:txBody>
      </p:sp>
      <p:graphicFrame>
        <p:nvGraphicFramePr>
          <p:cNvPr id="13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123578"/>
              </p:ext>
            </p:extLst>
          </p:nvPr>
        </p:nvGraphicFramePr>
        <p:xfrm>
          <a:off x="4499992" y="2204864"/>
          <a:ext cx="411666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755576" y="2204864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52,6</a:t>
            </a:r>
            <a:r>
              <a:rPr lang="es-ES" dirty="0"/>
              <a:t>% de </a:t>
            </a:r>
            <a:r>
              <a:rPr lang="es-ES" dirty="0" smtClean="0"/>
              <a:t>los </a:t>
            </a:r>
            <a:r>
              <a:rPr lang="es-ES" b="1" dirty="0" smtClean="0"/>
              <a:t>1343</a:t>
            </a:r>
            <a:r>
              <a:rPr lang="es-ES" dirty="0" smtClean="0"/>
              <a:t>  son nuevos.</a:t>
            </a:r>
          </a:p>
          <a:p>
            <a:endParaRPr lang="es-ES" dirty="0"/>
          </a:p>
          <a:p>
            <a:r>
              <a:rPr lang="es-ES" dirty="0" smtClean="0"/>
              <a:t>86% de los EE incorporan la E.A en el PEI</a:t>
            </a:r>
          </a:p>
          <a:p>
            <a:endParaRPr lang="es-ES" dirty="0" smtClean="0"/>
          </a:p>
          <a:p>
            <a:r>
              <a:rPr lang="es-ES" dirty="0" smtClean="0"/>
              <a:t>58,1</a:t>
            </a:r>
            <a:r>
              <a:rPr lang="es-ES" dirty="0"/>
              <a:t>% de los EE cuenta con algún tipo de elenco </a:t>
            </a:r>
            <a:r>
              <a:rPr lang="es-ES" dirty="0" smtClean="0"/>
              <a:t>artístico</a:t>
            </a:r>
          </a:p>
          <a:p>
            <a:endParaRPr lang="es-ES" dirty="0"/>
          </a:p>
          <a:p>
            <a:r>
              <a:rPr lang="es-ES" dirty="0" smtClean="0"/>
              <a:t>55,3</a:t>
            </a:r>
            <a:r>
              <a:rPr lang="es-ES" dirty="0"/>
              <a:t>% indica que NO desea ser </a:t>
            </a:r>
            <a:r>
              <a:rPr lang="es-ES" dirty="0" smtClean="0"/>
              <a:t>contactado por un/a artista.</a:t>
            </a:r>
          </a:p>
          <a:p>
            <a:endParaRPr lang="es-ES" dirty="0" smtClean="0"/>
          </a:p>
          <a:p>
            <a:r>
              <a:rPr lang="es-ES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35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¿Quiénes coordinan la SEA?</a:t>
            </a:r>
            <a:endParaRPr lang="es-CL" sz="2800" dirty="0"/>
          </a:p>
        </p:txBody>
      </p:sp>
      <p:sp>
        <p:nvSpPr>
          <p:cNvPr id="11" name="10 Rectángulo"/>
          <p:cNvSpPr/>
          <p:nvPr/>
        </p:nvSpPr>
        <p:spPr>
          <a:xfrm>
            <a:off x="755576" y="2204864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 </a:t>
            </a:r>
            <a:endParaRPr lang="es-CL" dirty="0"/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935687"/>
              </p:ext>
            </p:extLst>
          </p:nvPr>
        </p:nvGraphicFramePr>
        <p:xfrm>
          <a:off x="179512" y="2060848"/>
          <a:ext cx="4554252" cy="338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Picture 2" descr="C:\Users\DANIEL~1.REP\AppData\Local\Temp\Rar$DI34.107\img-20170524-wa0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FILESRV\PNDARegLosRios\Asociatividad\REUNION MES DE JULIO\FOTOS\IMG_74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98988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Participación de </a:t>
            </a:r>
            <a:r>
              <a:rPr lang="es-CL" dirty="0" smtClean="0"/>
              <a:t>las Universidades</a:t>
            </a:r>
            <a:endParaRPr lang="es-CL" dirty="0"/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463763"/>
              </p:ext>
            </p:extLst>
          </p:nvPr>
        </p:nvGraphicFramePr>
        <p:xfrm>
          <a:off x="3995937" y="2276872"/>
          <a:ext cx="46805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Rectángulo"/>
          <p:cNvSpPr/>
          <p:nvPr/>
        </p:nvSpPr>
        <p:spPr>
          <a:xfrm>
            <a:off x="701824" y="2348880"/>
            <a:ext cx="2718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RM concentra  </a:t>
            </a:r>
            <a:r>
              <a:rPr lang="es-ES" dirty="0"/>
              <a:t>8 de </a:t>
            </a:r>
            <a:r>
              <a:rPr lang="es-ES" dirty="0" smtClean="0"/>
              <a:t>las </a:t>
            </a:r>
            <a:r>
              <a:rPr lang="es-ES" dirty="0"/>
              <a:t>20 instituciones </a:t>
            </a:r>
            <a:r>
              <a:rPr lang="es-ES" dirty="0" smtClean="0"/>
              <a:t>participantes.</a:t>
            </a:r>
          </a:p>
          <a:p>
            <a:r>
              <a:rPr lang="es-ES" dirty="0" smtClean="0"/>
              <a:t>Destaca la participación de la nueva Universidad de O'Higgins y de dos universidades extranjeras.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67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Participación de </a:t>
            </a:r>
            <a:r>
              <a:rPr lang="es-CL" dirty="0" smtClean="0"/>
              <a:t>los espacios culturales </a:t>
            </a:r>
            <a:endParaRPr lang="es-CL" dirty="0"/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70291"/>
              </p:ext>
            </p:extLst>
          </p:nvPr>
        </p:nvGraphicFramePr>
        <p:xfrm>
          <a:off x="4139952" y="2492896"/>
          <a:ext cx="432985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 Rectángulo"/>
          <p:cNvSpPr/>
          <p:nvPr/>
        </p:nvSpPr>
        <p:spPr>
          <a:xfrm>
            <a:off x="485800" y="2348881"/>
            <a:ext cx="33661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Museos </a:t>
            </a:r>
            <a:r>
              <a:rPr lang="es-ES" dirty="0"/>
              <a:t>y Galerías de Arte con un 27,5% del </a:t>
            </a:r>
            <a:r>
              <a:rPr lang="es-ES" dirty="0" smtClean="0"/>
              <a:t>total</a:t>
            </a:r>
          </a:p>
          <a:p>
            <a:endParaRPr lang="es-ES" dirty="0" smtClean="0"/>
          </a:p>
          <a:p>
            <a:r>
              <a:rPr lang="es-ES" dirty="0" smtClean="0"/>
              <a:t>Centros </a:t>
            </a:r>
            <a:r>
              <a:rPr lang="es-ES" dirty="0"/>
              <a:t>Culturales con un 23,4%,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Agrupaciones, elencos y colectivos </a:t>
            </a:r>
            <a:r>
              <a:rPr lang="es-ES" dirty="0"/>
              <a:t>Artísticos con un 11% y </a:t>
            </a:r>
            <a:r>
              <a:rPr lang="es-ES" dirty="0" smtClean="0"/>
              <a:t>diversos.</a:t>
            </a:r>
          </a:p>
          <a:p>
            <a:endParaRPr lang="es-ES" dirty="0"/>
          </a:p>
          <a:p>
            <a:r>
              <a:rPr lang="es-ES" dirty="0" smtClean="0"/>
              <a:t>Organismos Municipales  con </a:t>
            </a:r>
            <a:r>
              <a:rPr lang="es-ES" dirty="0"/>
              <a:t>un 10,3% del total de EC </a:t>
            </a:r>
            <a:r>
              <a:rPr lang="es-ES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32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Cifras WEB</a:t>
            </a:r>
          </a:p>
          <a:p>
            <a:pPr marL="0" indent="0">
              <a:buNone/>
            </a:pPr>
            <a:r>
              <a:rPr lang="es-CL" sz="1900" dirty="0"/>
              <a:t>Se inscribieron 2209 </a:t>
            </a:r>
            <a:r>
              <a:rPr lang="es-CL" sz="1900" dirty="0" smtClean="0"/>
              <a:t>actividades </a:t>
            </a:r>
            <a:r>
              <a:rPr lang="es-CL" sz="1900" dirty="0"/>
              <a:t>en la </a:t>
            </a:r>
            <a:r>
              <a:rPr lang="es-CL" sz="1900" dirty="0" smtClean="0"/>
              <a:t>web</a:t>
            </a:r>
          </a:p>
          <a:p>
            <a:pPr marL="0" indent="0">
              <a:buNone/>
            </a:pPr>
            <a:endParaRPr lang="es-CL" sz="1900" dirty="0"/>
          </a:p>
          <a:p>
            <a:pPr>
              <a:buFontTx/>
              <a:buChar char="-"/>
            </a:pPr>
            <a:r>
              <a:rPr lang="es-CL" sz="1900" dirty="0" smtClean="0"/>
              <a:t>Espacios de reflexión: 1412</a:t>
            </a:r>
          </a:p>
          <a:p>
            <a:pPr>
              <a:buFontTx/>
              <a:buChar char="-"/>
            </a:pPr>
            <a:r>
              <a:rPr lang="es-CL" sz="1900" dirty="0" smtClean="0"/>
              <a:t>Circuitos Culturales: 353</a:t>
            </a:r>
          </a:p>
          <a:p>
            <a:pPr>
              <a:buFontTx/>
              <a:buChar char="-"/>
            </a:pPr>
            <a:r>
              <a:rPr lang="es-CL" sz="1900" dirty="0"/>
              <a:t>Acciones Artísticas en espacios públicos:  859</a:t>
            </a:r>
          </a:p>
          <a:p>
            <a:pPr>
              <a:buFontTx/>
              <a:buChar char="-"/>
            </a:pPr>
            <a:r>
              <a:rPr lang="es-CL" sz="1900" dirty="0" smtClean="0"/>
              <a:t>Artistas </a:t>
            </a:r>
            <a:r>
              <a:rPr lang="es-CL" sz="1900" dirty="0"/>
              <a:t>con la escuela: </a:t>
            </a:r>
            <a:r>
              <a:rPr lang="es-CL" sz="1900" dirty="0" smtClean="0"/>
              <a:t>610 </a:t>
            </a:r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037760"/>
              </p:ext>
            </p:extLst>
          </p:nvPr>
        </p:nvGraphicFramePr>
        <p:xfrm>
          <a:off x="4932040" y="2204864"/>
          <a:ext cx="39682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87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ANIEL~1.REP\AppData\Local\Temp\Rar$DI02.220\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14" y="3583074"/>
            <a:ext cx="2969939" cy="19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276564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Coros para Violeta</a:t>
            </a:r>
          </a:p>
          <a:p>
            <a:pPr marL="0" indent="0">
              <a:buNone/>
            </a:pPr>
            <a:endParaRPr lang="es-CL" sz="1900" dirty="0" smtClean="0"/>
          </a:p>
          <a:p>
            <a:pPr marL="0" indent="0">
              <a:buNone/>
            </a:pPr>
            <a:r>
              <a:rPr lang="es-CL" sz="1900" dirty="0" smtClean="0"/>
              <a:t>30% de las acciones artísticas en espacios públicos. </a:t>
            </a:r>
          </a:p>
          <a:p>
            <a:pPr marL="0" indent="0">
              <a:buNone/>
            </a:pPr>
            <a:endParaRPr lang="es-CL" sz="1900" dirty="0"/>
          </a:p>
          <a:p>
            <a:pPr marL="0" indent="0">
              <a:buNone/>
            </a:pPr>
            <a:r>
              <a:rPr lang="es-CL" sz="1900" dirty="0" smtClean="0"/>
              <a:t>Se </a:t>
            </a:r>
            <a:r>
              <a:rPr lang="es-CL" sz="1900" dirty="0"/>
              <a:t>registraron  272 </a:t>
            </a:r>
            <a:r>
              <a:rPr lang="es-CL" sz="1900" dirty="0" smtClean="0"/>
              <a:t>actividades en todo Chile.</a:t>
            </a:r>
          </a:p>
          <a:p>
            <a:pPr marL="0" indent="0">
              <a:buNone/>
            </a:pPr>
            <a:endParaRPr lang="es-CL" sz="1900" dirty="0" smtClean="0"/>
          </a:p>
          <a:p>
            <a:pPr marL="0" indent="0">
              <a:buNone/>
            </a:pPr>
            <a:r>
              <a:rPr lang="es-CL" sz="1900" dirty="0" smtClean="0"/>
              <a:t>Se estiman 10.000 participantes.</a:t>
            </a:r>
          </a:p>
          <a:p>
            <a:pPr marL="0" indent="0">
              <a:buNone/>
            </a:pPr>
            <a:r>
              <a:rPr lang="es-CL" sz="800" u="sng" dirty="0" smtClean="0">
                <a:hlinkClick r:id="rId5"/>
              </a:rPr>
              <a:t>http</a:t>
            </a:r>
            <a:r>
              <a:rPr lang="es-CL" sz="800" u="sng" dirty="0">
                <a:hlinkClick r:id="rId5"/>
              </a:rPr>
              <a:t>://semanaeducacionartistica.cultura.gob.cl/estreno-de-videoclip-el-dia-de-tu-cumpleanos</a:t>
            </a:r>
            <a:r>
              <a:rPr lang="es-CL" sz="800" u="sng" dirty="0" smtClean="0">
                <a:hlinkClick r:id="rId5"/>
              </a:rPr>
              <a:t>/</a:t>
            </a:r>
            <a:endParaRPr lang="es-CL" sz="800" dirty="0" smtClean="0"/>
          </a:p>
          <a:p>
            <a:pPr marL="0" indent="0">
              <a:buNone/>
            </a:pPr>
            <a:r>
              <a:rPr lang="es-CL" sz="800" u="sng" dirty="0">
                <a:hlinkClick r:id="rId6"/>
              </a:rPr>
              <a:t>https://www.youtube.com/watch?v=jNMSQv7jakU</a:t>
            </a:r>
            <a:endParaRPr lang="es-CL" sz="800" u="sng" dirty="0"/>
          </a:p>
          <a:p>
            <a:pPr marL="0" indent="0">
              <a:buNone/>
            </a:pPr>
            <a:endParaRPr lang="es-CL" sz="1900" dirty="0" smtClean="0"/>
          </a:p>
          <a:p>
            <a:pPr marL="0" indent="0">
              <a:buNone/>
            </a:pPr>
            <a:endParaRPr lang="es-CL" sz="1900" dirty="0"/>
          </a:p>
        </p:txBody>
      </p:sp>
      <p:pic>
        <p:nvPicPr>
          <p:cNvPr id="13" name="Picture 2" descr="C:\Users\DANIEL~1.REP\AppData\Local\Temp\Rar$DI41.552\img_29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14" y="1266913"/>
            <a:ext cx="2933093" cy="217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12068" y="1772816"/>
            <a:ext cx="3727884" cy="3671159"/>
          </a:xfrm>
        </p:spPr>
        <p:txBody>
          <a:bodyPr>
            <a:normAutofit lnSpcReduction="10000"/>
          </a:bodyPr>
          <a:lstStyle/>
          <a:p>
            <a:endParaRPr lang="es-CL" sz="2400" dirty="0" smtClean="0"/>
          </a:p>
          <a:p>
            <a:r>
              <a:rPr lang="es-CL" sz="2400" dirty="0" smtClean="0"/>
              <a:t>Mejorar planificación </a:t>
            </a:r>
          </a:p>
          <a:p>
            <a:r>
              <a:rPr lang="es-CL" sz="2400" dirty="0" smtClean="0"/>
              <a:t>Cruce con otras asignaturas y lenguajes artísticos</a:t>
            </a:r>
          </a:p>
          <a:p>
            <a:r>
              <a:rPr lang="es-CL" sz="2400" dirty="0" smtClean="0"/>
              <a:t>Mayor involucramiento de la comunidad escolar</a:t>
            </a:r>
          </a:p>
          <a:p>
            <a:r>
              <a:rPr lang="es-CL" sz="2400" dirty="0" smtClean="0"/>
              <a:t>Gestionar presencia de artistas y cultores/as</a:t>
            </a:r>
            <a:endParaRPr lang="es-CL" sz="2400" dirty="0"/>
          </a:p>
        </p:txBody>
      </p:sp>
      <p:sp>
        <p:nvSpPr>
          <p:cNvPr id="3" name="2 Rectángulo"/>
          <p:cNvSpPr/>
          <p:nvPr/>
        </p:nvSpPr>
        <p:spPr>
          <a:xfrm>
            <a:off x="179512" y="13407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 smtClean="0"/>
              <a:t>Autoevaluación </a:t>
            </a:r>
            <a:endParaRPr lang="es-CL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1844824"/>
            <a:ext cx="3176500" cy="246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08" y="3510845"/>
            <a:ext cx="3176500" cy="249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75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8825"/>
            <a:ext cx="760640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\\FILESRV\PNDARegMetropolitana\Sea\2017\virales e invitaciones SEA 2017\INVITACIONES HTML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3"/>
          <a:stretch/>
        </p:blipFill>
        <p:spPr bwMode="auto">
          <a:xfrm>
            <a:off x="7596336" y="5838823"/>
            <a:ext cx="1547664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923928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6695728" y="-1"/>
            <a:ext cx="2448272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0" y="0"/>
            <a:ext cx="2915816" cy="12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1691680" y="-1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FILESRV\PNDARegMetropolitana\Sea\2017\virales e invitaciones SEA 2017\INVITACIONES HTML\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7"/>
          <a:stretch/>
        </p:blipFill>
        <p:spPr bwMode="auto">
          <a:xfrm>
            <a:off x="2295446" y="1033860"/>
            <a:ext cx="2448272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12068" y="1772816"/>
            <a:ext cx="3727884" cy="3671159"/>
          </a:xfrm>
        </p:spPr>
        <p:txBody>
          <a:bodyPr>
            <a:normAutofit/>
          </a:bodyPr>
          <a:lstStyle/>
          <a:p>
            <a:endParaRPr lang="es-CL" sz="2400" dirty="0" smtClean="0"/>
          </a:p>
          <a:p>
            <a:r>
              <a:rPr lang="es-CL" sz="2400" dirty="0" smtClean="0"/>
              <a:t>Difusión</a:t>
            </a:r>
          </a:p>
          <a:p>
            <a:r>
              <a:rPr lang="es-CL" sz="2400" dirty="0" smtClean="0"/>
              <a:t>Participación de artistas</a:t>
            </a:r>
          </a:p>
          <a:p>
            <a:r>
              <a:rPr lang="es-CL" sz="2400" dirty="0" smtClean="0"/>
              <a:t>Web</a:t>
            </a:r>
          </a:p>
          <a:p>
            <a:r>
              <a:rPr lang="es-CL" sz="2400" dirty="0" smtClean="0"/>
              <a:t>Temática</a:t>
            </a:r>
          </a:p>
          <a:p>
            <a:r>
              <a:rPr lang="es-CL" sz="2400" dirty="0" smtClean="0"/>
              <a:t>Fechas</a:t>
            </a:r>
          </a:p>
          <a:p>
            <a:r>
              <a:rPr lang="es-CL" sz="2400" dirty="0" smtClean="0"/>
              <a:t>Asesoría y seguimiento</a:t>
            </a:r>
          </a:p>
          <a:p>
            <a:r>
              <a:rPr lang="es-CL" sz="2400" dirty="0" smtClean="0"/>
              <a:t>Alta valoración de la SEA</a:t>
            </a:r>
          </a:p>
          <a:p>
            <a:endParaRPr lang="es-CL" sz="24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179512" y="13407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/>
              <a:t>Evaluación </a:t>
            </a:r>
            <a:r>
              <a:rPr lang="es-CL" sz="3200" dirty="0" smtClean="0"/>
              <a:t>respecto </a:t>
            </a:r>
            <a:r>
              <a:rPr lang="es-CL" sz="3200" dirty="0"/>
              <a:t>de la </a:t>
            </a:r>
            <a:r>
              <a:rPr lang="es-CL" sz="3200" dirty="0" smtClean="0"/>
              <a:t>organización de la SEA</a:t>
            </a:r>
            <a:endParaRPr lang="es-CL" sz="3200" dirty="0"/>
          </a:p>
        </p:txBody>
      </p:sp>
      <p:pic>
        <p:nvPicPr>
          <p:cNvPr id="1026" name="Picture 2" descr="C:\Users\DANIEL~1.REP\AppData\Local\Temp\Rar$DI06.604\fb_img_14952287725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343467" cy="32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299</Words>
  <Application>Microsoft Office PowerPoint</Application>
  <PresentationFormat>Presentación en pantalla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Paz Farfán Montes</dc:creator>
  <cp:lastModifiedBy>Daniela Andrea Repetto Rojas</cp:lastModifiedBy>
  <cp:revision>158</cp:revision>
  <dcterms:created xsi:type="dcterms:W3CDTF">2017-05-05T19:19:58Z</dcterms:created>
  <dcterms:modified xsi:type="dcterms:W3CDTF">2017-08-18T16:05:13Z</dcterms:modified>
</cp:coreProperties>
</file>