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3" r:id="rId2"/>
    <p:sldId id="271" r:id="rId3"/>
    <p:sldId id="257" r:id="rId4"/>
    <p:sldId id="261" r:id="rId5"/>
    <p:sldId id="260" r:id="rId6"/>
    <p:sldId id="266" r:id="rId7"/>
    <p:sldId id="264" r:id="rId8"/>
    <p:sldId id="267" r:id="rId9"/>
    <p:sldId id="270" r:id="rId10"/>
    <p:sldId id="268" r:id="rId11"/>
    <p:sldId id="273" r:id="rId12"/>
    <p:sldId id="274" r:id="rId13"/>
    <p:sldId id="276" r:id="rId14"/>
    <p:sldId id="269" r:id="rId15"/>
    <p:sldId id="290" r:id="rId16"/>
    <p:sldId id="278" r:id="rId17"/>
    <p:sldId id="292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0C4CC-B112-413E-BBD8-759DD3224FC2}" type="datetimeFigureOut">
              <a:rPr lang="es-CL" smtClean="0"/>
              <a:t>09-06-2014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B8604-8706-4F5D-A42D-F791C17E22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477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BC54-7FC4-4535-B06F-ACAE04A40E58}" type="datetimeFigureOut">
              <a:rPr lang="es-CL" smtClean="0"/>
              <a:t>09-06-2014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09D2-29C7-433A-8B43-42D578B09C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368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BC54-7FC4-4535-B06F-ACAE04A40E58}" type="datetimeFigureOut">
              <a:rPr lang="es-CL" smtClean="0"/>
              <a:t>09-06-2014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09D2-29C7-433A-8B43-42D578B09C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572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BC54-7FC4-4535-B06F-ACAE04A40E58}" type="datetimeFigureOut">
              <a:rPr lang="es-CL" smtClean="0"/>
              <a:t>09-06-2014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09D2-29C7-433A-8B43-42D578B09C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34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BC54-7FC4-4535-B06F-ACAE04A40E58}" type="datetimeFigureOut">
              <a:rPr lang="es-CL" smtClean="0"/>
              <a:t>09-06-2014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09D2-29C7-433A-8B43-42D578B09C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245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BC54-7FC4-4535-B06F-ACAE04A40E58}" type="datetimeFigureOut">
              <a:rPr lang="es-CL" smtClean="0"/>
              <a:t>09-06-2014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09D2-29C7-433A-8B43-42D578B09C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449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BC54-7FC4-4535-B06F-ACAE04A40E58}" type="datetimeFigureOut">
              <a:rPr lang="es-CL" smtClean="0"/>
              <a:t>09-06-2014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09D2-29C7-433A-8B43-42D578B09C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251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BC54-7FC4-4535-B06F-ACAE04A40E58}" type="datetimeFigureOut">
              <a:rPr lang="es-CL" smtClean="0"/>
              <a:t>09-06-2014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09D2-29C7-433A-8B43-42D578B09C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769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BC54-7FC4-4535-B06F-ACAE04A40E58}" type="datetimeFigureOut">
              <a:rPr lang="es-CL" smtClean="0"/>
              <a:t>09-06-2014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09D2-29C7-433A-8B43-42D578B09C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842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BC54-7FC4-4535-B06F-ACAE04A40E58}" type="datetimeFigureOut">
              <a:rPr lang="es-CL" smtClean="0"/>
              <a:t>09-06-2014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09D2-29C7-433A-8B43-42D578B09C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008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BC54-7FC4-4535-B06F-ACAE04A40E58}" type="datetimeFigureOut">
              <a:rPr lang="es-CL" smtClean="0"/>
              <a:t>09-06-2014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09D2-29C7-433A-8B43-42D578B09C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498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BC54-7FC4-4535-B06F-ACAE04A40E58}" type="datetimeFigureOut">
              <a:rPr lang="es-CL" smtClean="0"/>
              <a:t>09-06-2014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09D2-29C7-433A-8B43-42D578B09C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703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CBC54-7FC4-4535-B06F-ACAE04A40E58}" type="datetimeFigureOut">
              <a:rPr lang="es-CL" smtClean="0"/>
              <a:t>09-06-2014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B09D2-29C7-433A-8B43-42D578B09C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523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ablo.rojas@cultura.gob.c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staciondelasarte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096"/>
          </a:xfrm>
        </p:spPr>
        <p:txBody>
          <a:bodyPr anchor="t">
            <a:noAutofit/>
          </a:bodyPr>
          <a:lstStyle/>
          <a:p>
            <a:r>
              <a:rPr lang="es-CL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¿Desarrollamos </a:t>
            </a:r>
            <a:r>
              <a:rPr lang="es-CL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la Creatividad en </a:t>
            </a:r>
            <a:r>
              <a:rPr lang="es-CL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las Escuelas?</a:t>
            </a:r>
            <a:r>
              <a:rPr lang="es-CL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s-CL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s-CL" sz="3600" b="1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02"/>
          <a:stretch/>
        </p:blipFill>
        <p:spPr>
          <a:xfrm>
            <a:off x="0" y="1807859"/>
            <a:ext cx="9144000" cy="3489855"/>
          </a:xfrm>
        </p:spPr>
      </p:pic>
      <p:sp>
        <p:nvSpPr>
          <p:cNvPr id="8" name="6 Marcador de texto"/>
          <p:cNvSpPr txBox="1">
            <a:spLocks/>
          </p:cNvSpPr>
          <p:nvPr/>
        </p:nvSpPr>
        <p:spPr>
          <a:xfrm>
            <a:off x="1792288" y="5870376"/>
            <a:ext cx="5486400" cy="65496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Pablo Rojas D  </a:t>
            </a:r>
          </a:p>
          <a:p>
            <a:pPr marL="0" indent="0" algn="ctr">
              <a:buNone/>
            </a:pPr>
            <a:r>
              <a:rPr lang="es-CL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Olmué</a:t>
            </a:r>
            <a:r>
              <a:rPr lang="es-CL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 11 de Noviembre  de 2013</a:t>
            </a:r>
            <a:endParaRPr lang="es-CL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34"/>
          <a:stretch/>
        </p:blipFill>
        <p:spPr>
          <a:xfrm>
            <a:off x="2171700" y="3405782"/>
            <a:ext cx="1827094" cy="1704975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823120" y="4158208"/>
            <a:ext cx="5925344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 smtClean="0">
                <a:solidFill>
                  <a:srgbClr val="FF0000"/>
                </a:solidFill>
              </a:rPr>
              <a:t>4</a:t>
            </a:r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. La </a:t>
            </a:r>
            <a:r>
              <a:rPr lang="es-CL" sz="3600" b="1" dirty="0" smtClean="0">
                <a:solidFill>
                  <a:schemeClr val="tx2">
                    <a:lumMod val="50000"/>
                  </a:schemeClr>
                </a:solidFill>
              </a:rPr>
              <a:t>presión</a:t>
            </a:r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b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	condiciones creativas del 	entorno</a:t>
            </a:r>
            <a:endParaRPr lang="es-CL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 rot="21046851">
            <a:off x="-602498" y="-705499"/>
            <a:ext cx="9866930" cy="364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7544" y="764704"/>
            <a:ext cx="5904656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</a:rPr>
              <a:t>“Para reforzar la creatividad infantial, los padres y profesores no sólo deben encontrar o desarrollar programas o actividades con nuevas técnicas, sino que primero deben cambiar aquellos entornos que inhiben la creatividad.</a:t>
            </a:r>
          </a:p>
          <a:p>
            <a:pPr marL="0" indent="0">
              <a:buNone/>
            </a:pPr>
            <a:r>
              <a:rPr lang="es-CL" sz="2000" dirty="0" smtClean="0">
                <a:solidFill>
                  <a:schemeClr val="bg1"/>
                </a:solidFill>
              </a:rPr>
              <a:t>Las mejores técnicas creativas o los programas creativos más fuertes no pueden compensar una cultura que aplaste la creatividad.”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</a:rPr>
              <a:t>(Kyung Hee Kim, 1990)</a:t>
            </a:r>
          </a:p>
        </p:txBody>
      </p:sp>
    </p:spTree>
    <p:extLst>
      <p:ext uri="{BB962C8B-B14F-4D97-AF65-F5344CB8AC3E}">
        <p14:creationId xmlns:p14="http://schemas.microsoft.com/office/powerpoint/2010/main" val="23673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" b="8166"/>
          <a:stretch/>
        </p:blipFill>
        <p:spPr>
          <a:xfrm>
            <a:off x="-36512" y="0"/>
            <a:ext cx="10966254" cy="6885384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11770"/>
            <a:ext cx="8686800" cy="940966"/>
          </a:xfrm>
        </p:spPr>
        <p:txBody>
          <a:bodyPr>
            <a:noAutofit/>
          </a:bodyPr>
          <a:lstStyle/>
          <a:p>
            <a:pPr algn="l"/>
            <a:r>
              <a:rPr lang="es-CL" sz="2400" b="1" dirty="0" smtClean="0">
                <a:solidFill>
                  <a:schemeClr val="bg1"/>
                </a:solidFill>
              </a:rPr>
              <a:t>«Es necesario aprender a navegar en un océano de incertidumbres a través de archipiélagos de certeza» (Morin)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 rot="19746635">
            <a:off x="-330407" y="5080099"/>
            <a:ext cx="5554960" cy="95086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CL" sz="1800" b="1" dirty="0"/>
              <a:t>como condición esencial para embarcarse en </a:t>
            </a:r>
            <a:endParaRPr lang="es-CL" sz="1800" b="1" dirty="0" smtClean="0"/>
          </a:p>
          <a:p>
            <a:pPr marL="0" indent="0" algn="r">
              <a:buNone/>
            </a:pPr>
            <a:r>
              <a:rPr lang="es-CL" sz="1800" b="1" dirty="0" smtClean="0"/>
              <a:t>sus propios </a:t>
            </a:r>
            <a:r>
              <a:rPr lang="es-CL" sz="1800" b="1" dirty="0"/>
              <a:t>viajes </a:t>
            </a:r>
            <a:endParaRPr lang="es-CL" sz="1800" b="1" dirty="0" smtClean="0"/>
          </a:p>
          <a:p>
            <a:pPr marL="0" indent="0" algn="r">
              <a:buNone/>
            </a:pPr>
            <a:r>
              <a:rPr lang="es-CL" sz="1800" b="1" dirty="0" smtClean="0"/>
              <a:t>con </a:t>
            </a:r>
            <a:r>
              <a:rPr lang="es-CL" sz="1800" b="1" dirty="0"/>
              <a:t>la </a:t>
            </a:r>
            <a:r>
              <a:rPr lang="es-CL" sz="1800" b="1" dirty="0" smtClean="0"/>
              <a:t>imaginación </a:t>
            </a:r>
            <a:endParaRPr lang="es-CL" sz="1800" b="1" dirty="0"/>
          </a:p>
          <a:p>
            <a:pPr algn="r"/>
            <a:endParaRPr lang="es-CL" sz="2400" b="1" dirty="0"/>
          </a:p>
        </p:txBody>
      </p:sp>
      <p:sp>
        <p:nvSpPr>
          <p:cNvPr id="8" name="7 Rectángulo"/>
          <p:cNvSpPr/>
          <p:nvPr/>
        </p:nvSpPr>
        <p:spPr>
          <a:xfrm>
            <a:off x="2915816" y="5746030"/>
            <a:ext cx="6264696" cy="9233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En una era de inseguridad, nuestras capacidades creativas son necesarias; sin embargo, la reacción común es la estandarización o la vuelta a un pasado que suele ser inventado. 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 rot="1148113">
            <a:off x="2033277" y="2025911"/>
            <a:ext cx="3733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La creatividad implica asumir riesgos </a:t>
            </a:r>
            <a:endParaRPr lang="es-CL" dirty="0"/>
          </a:p>
        </p:txBody>
      </p:sp>
      <p:sp>
        <p:nvSpPr>
          <p:cNvPr id="10" name="9 Rectángulo"/>
          <p:cNvSpPr/>
          <p:nvPr/>
        </p:nvSpPr>
        <p:spPr>
          <a:xfrm rot="19712144">
            <a:off x="5120099" y="2279135"/>
            <a:ext cx="342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y adentrarse en territorios nuevos</a:t>
            </a:r>
            <a:endParaRPr lang="es-CL" dirty="0"/>
          </a:p>
        </p:txBody>
      </p:sp>
      <p:sp>
        <p:nvSpPr>
          <p:cNvPr id="11" name="10 Rectángulo"/>
          <p:cNvSpPr/>
          <p:nvPr/>
        </p:nvSpPr>
        <p:spPr>
          <a:xfrm rot="634208">
            <a:off x="719982" y="3482400"/>
            <a:ext cx="2782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aunque la mayoría de los niños necesita sentirse cuidados y seguros </a:t>
            </a:r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7812360" y="5219908"/>
            <a:ext cx="1352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(Clouder, C.)</a:t>
            </a:r>
          </a:p>
        </p:txBody>
      </p:sp>
      <p:sp>
        <p:nvSpPr>
          <p:cNvPr id="13" name="12 Elipse"/>
          <p:cNvSpPr/>
          <p:nvPr/>
        </p:nvSpPr>
        <p:spPr>
          <a:xfrm>
            <a:off x="-31707" y="6042992"/>
            <a:ext cx="792088" cy="7703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4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520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b="15350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4555" y="332656"/>
            <a:ext cx="8554547" cy="432048"/>
          </a:xfr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/>
            <a:r>
              <a:rPr lang="es-CL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L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s-CL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 tiende a sentir que un aula es creativa nada más entrar por la puerta.</a:t>
            </a:r>
            <a:br>
              <a:rPr lang="es-CL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s-CL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1475656" y="6165304"/>
            <a:ext cx="7560840" cy="43204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L" sz="1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CL" sz="1400" dirty="0" smtClean="0">
                <a:latin typeface="Arial" pitchFamily="34" charset="0"/>
                <a:cs typeface="Arial" pitchFamily="34" charset="0"/>
              </a:rPr>
              <a:t>Anne Bamford. Eslabones de una Cadena: Aspectos que influyen en la enseñanza creativa</a:t>
            </a:r>
            <a:br>
              <a:rPr lang="es-CL" sz="1400" dirty="0" smtClean="0">
                <a:latin typeface="Arial" pitchFamily="34" charset="0"/>
                <a:cs typeface="Arial" pitchFamily="34" charset="0"/>
              </a:rPr>
            </a:br>
            <a:endParaRPr lang="es-C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 rot="21420671">
            <a:off x="-31769" y="897641"/>
            <a:ext cx="7774406" cy="38472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CL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Un aula creativa es un espacio en el que se fijan grandes metas</a:t>
            </a:r>
            <a:endParaRPr lang="es-CL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 rot="21196695">
            <a:off x="-65309" y="1437970"/>
            <a:ext cx="6770545" cy="38472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CL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El profesor tiene que sentirse capaz de asumir riesgos</a:t>
            </a:r>
            <a:endParaRPr lang="es-CL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-31707" y="6042992"/>
            <a:ext cx="792088" cy="7703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4</a:t>
            </a:r>
            <a:endParaRPr lang="es-CL" sz="3200" dirty="0"/>
          </a:p>
        </p:txBody>
      </p:sp>
      <p:sp>
        <p:nvSpPr>
          <p:cNvPr id="11" name="10 Elipse"/>
          <p:cNvSpPr/>
          <p:nvPr/>
        </p:nvSpPr>
        <p:spPr>
          <a:xfrm>
            <a:off x="4932040" y="2924944"/>
            <a:ext cx="3384376" cy="3359874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aula creativa tiende a florecer cuando se realizan una planificación rigurosa y secuencias de aprendizaje, al mismo tiempo que se establecen tareas abiertas y se reta a los alumnos. 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2" name="11 Llamada ovalada"/>
          <p:cNvSpPr/>
          <p:nvPr/>
        </p:nvSpPr>
        <p:spPr>
          <a:xfrm>
            <a:off x="6372200" y="1450008"/>
            <a:ext cx="2587483" cy="1546944"/>
          </a:xfrm>
          <a:prstGeom prst="wedgeEllipseCallou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AULAS CREATIVAS</a:t>
            </a:r>
            <a:endParaRPr lang="es-CL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32" y="1646812"/>
            <a:ext cx="4762500" cy="33051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628800"/>
            <a:ext cx="2892508" cy="385667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4"/>
          <a:stretch/>
        </p:blipFill>
        <p:spPr>
          <a:xfrm>
            <a:off x="6905923" y="1645049"/>
            <a:ext cx="2706637" cy="326436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5683" y="2053096"/>
            <a:ext cx="3264362" cy="2448271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-54260" y="4869160"/>
            <a:ext cx="9378788" cy="25545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endParaRPr lang="es-C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beneficios de una educación creativa sólo se acumulaban con programas de buena calidad. </a:t>
            </a:r>
          </a:p>
          <a:p>
            <a:pPr lvl="2"/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constató que los programas de baja calidad inhibian de forma activa los beneficios patentes de los de calidad.</a:t>
            </a:r>
          </a:p>
          <a:p>
            <a:endParaRPr lang="es-C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C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CL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-16843"/>
            <a:ext cx="9252520" cy="1717651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s-C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C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educación en artes de baja calidad o su falta puede, de hecho, inhibir el desarrollo de la creatividad y de la imaginación. </a:t>
            </a:r>
          </a:p>
          <a:p>
            <a:pPr marL="0" indent="0">
              <a:buNone/>
            </a:pPr>
            <a:endParaRPr lang="es-C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29" t="7771" r="1"/>
          <a:stretch/>
        </p:blipFill>
        <p:spPr>
          <a:xfrm>
            <a:off x="-382904" y="-546517"/>
            <a:ext cx="9747964" cy="763284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2194930" y="3225143"/>
            <a:ext cx="7211144" cy="706090"/>
          </a:xfrm>
        </p:spPr>
        <p:txBody>
          <a:bodyPr>
            <a:noAutofit/>
          </a:bodyPr>
          <a:lstStyle/>
          <a:p>
            <a:r>
              <a:rPr lang="es-CL" sz="1600" b="1" dirty="0"/>
              <a:t>El Despertar Creativo: Transformación y Hechizo </a:t>
            </a:r>
            <a:r>
              <a:rPr lang="es-CL" sz="1600" b="1" dirty="0" smtClean="0"/>
              <a:t>(Christopher Clouder)</a:t>
            </a:r>
            <a:r>
              <a:rPr lang="es-CL" sz="1600" b="1" dirty="0"/>
              <a:t/>
            </a:r>
            <a:br>
              <a:rPr lang="es-CL" sz="1600" b="1" dirty="0"/>
            </a:br>
            <a:endParaRPr lang="es-CL" sz="1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8024" y="2276872"/>
            <a:ext cx="4032448" cy="3600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CL" sz="1600" b="1" dirty="0">
                <a:latin typeface="Arial" pitchFamily="34" charset="0"/>
                <a:cs typeface="Arial" pitchFamily="34" charset="0"/>
              </a:rPr>
              <a:t>Los niños son co-creadores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L" sz="1600" b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CL" sz="1600" b="1" dirty="0">
                <a:latin typeface="Arial" pitchFamily="34" charset="0"/>
                <a:cs typeface="Arial" pitchFamily="34" charset="0"/>
              </a:rPr>
              <a:t>nuestro mundo, no sólo </a:t>
            </a:r>
            <a:endParaRPr lang="es-CL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L" sz="1600" b="1" dirty="0" smtClean="0">
                <a:latin typeface="Arial" pitchFamily="34" charset="0"/>
                <a:cs typeface="Arial" pitchFamily="34" charset="0"/>
              </a:rPr>
              <a:t>pequeños </a:t>
            </a:r>
            <a:r>
              <a:rPr lang="es-CL" sz="1600" b="1" dirty="0">
                <a:latin typeface="Arial" pitchFamily="34" charset="0"/>
                <a:cs typeface="Arial" pitchFamily="34" charset="0"/>
              </a:rPr>
              <a:t>espectadores cuya aportación nos limitamos a tolerar, en el mejor de los casos</a:t>
            </a:r>
            <a:r>
              <a:rPr lang="es-CL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s-CL" sz="16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CL" sz="19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L" sz="1900" b="1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CL" sz="1900" b="1" dirty="0">
                <a:latin typeface="Arial" pitchFamily="34" charset="0"/>
                <a:cs typeface="Arial" pitchFamily="34" charset="0"/>
              </a:rPr>
              <a:t>respuestas tradicionales a preguntas pedagógicas, no consiguen respetar la necesidad fundamental de ser libres para indagar y sólo perpetúan los errores del pasado.</a:t>
            </a:r>
          </a:p>
          <a:p>
            <a:pPr marL="0" indent="0">
              <a:spcBef>
                <a:spcPts val="0"/>
              </a:spcBef>
              <a:buNone/>
            </a:pPr>
            <a:endParaRPr lang="es-CL" sz="1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339752" y="6084585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 smtClean="0">
                <a:latin typeface="Arial" pitchFamily="34" charset="0"/>
                <a:cs typeface="Arial" pitchFamily="34" charset="0"/>
              </a:rPr>
              <a:t>Todo el mundo es innatamente creativo incluso sin recibir reconocimiento externo. Todos podemos crear mundos en nuestra imaginación.</a:t>
            </a:r>
            <a:endParaRPr lang="es-CL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343400" cy="3409950"/>
          </a:xfrm>
          <a:prstGeom prst="rect">
            <a:avLst/>
          </a:prstGeom>
        </p:spPr>
      </p:pic>
      <p:sp>
        <p:nvSpPr>
          <p:cNvPr id="9" name="8 Llamada con línea 1"/>
          <p:cNvSpPr/>
          <p:nvPr/>
        </p:nvSpPr>
        <p:spPr>
          <a:xfrm>
            <a:off x="2483768" y="116632"/>
            <a:ext cx="3312368" cy="1252120"/>
          </a:xfrm>
          <a:prstGeom prst="borderCallout1">
            <a:avLst>
              <a:gd name="adj1" fmla="val 49269"/>
              <a:gd name="adj2" fmla="val -1113"/>
              <a:gd name="adj3" fmla="val 196429"/>
              <a:gd name="adj4" fmla="val -349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¿qué juicio tengo sobre la creatividad de mis estudiantes?</a:t>
            </a:r>
          </a:p>
          <a:p>
            <a:r>
              <a:rPr lang="es-C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trato como personas creativas?</a:t>
            </a:r>
          </a:p>
        </p:txBody>
      </p:sp>
      <p:sp>
        <p:nvSpPr>
          <p:cNvPr id="10" name="9 Llamada con línea 1"/>
          <p:cNvSpPr/>
          <p:nvPr/>
        </p:nvSpPr>
        <p:spPr>
          <a:xfrm>
            <a:off x="5091810" y="1496593"/>
            <a:ext cx="3468960" cy="1440160"/>
          </a:xfrm>
          <a:prstGeom prst="borderCallout1">
            <a:avLst>
              <a:gd name="adj1" fmla="val 50064"/>
              <a:gd name="adj2" fmla="val -1251"/>
              <a:gd name="adj3" fmla="val 76489"/>
              <a:gd name="adj4" fmla="val -5997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¿Fortalezco las ideas creativas de mis estudiantes?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¿Genero estrategias de aprendizaje con un ritmo de concentrar y soltar?</a:t>
            </a:r>
          </a:p>
        </p:txBody>
      </p:sp>
      <p:sp>
        <p:nvSpPr>
          <p:cNvPr id="11" name="10 Llamada con línea 1"/>
          <p:cNvSpPr/>
          <p:nvPr/>
        </p:nvSpPr>
        <p:spPr>
          <a:xfrm>
            <a:off x="5091810" y="3783547"/>
            <a:ext cx="3440629" cy="1373645"/>
          </a:xfrm>
          <a:prstGeom prst="borderCallout1">
            <a:avLst>
              <a:gd name="adj1" fmla="val 49436"/>
              <a:gd name="adj2" fmla="val -1705"/>
              <a:gd name="adj3" fmla="val 30271"/>
              <a:gd name="adj4" fmla="val -58193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Qué hago con las preguntas de mis estudiantes?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¿Planifico actividades reproductoras o productoras?</a:t>
            </a:r>
            <a:endParaRPr lang="es-C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Llamada con línea 1"/>
          <p:cNvSpPr/>
          <p:nvPr/>
        </p:nvSpPr>
        <p:spPr>
          <a:xfrm>
            <a:off x="2643538" y="5301208"/>
            <a:ext cx="4664766" cy="1198562"/>
          </a:xfrm>
          <a:prstGeom prst="borderCallout1">
            <a:avLst>
              <a:gd name="adj1" fmla="val 48233"/>
              <a:gd name="adj2" fmla="val -1277"/>
              <a:gd name="adj3" fmla="val -91332"/>
              <a:gd name="adj4" fmla="val -2797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¿desarrollo ambientes creativos? 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¿qué riesgos asumo como profesor?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¿qué direccionalidad decido para el currículum?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¿cuáles son mis «pedagogías invisibles»?</a:t>
            </a:r>
          </a:p>
          <a:p>
            <a:pPr algn="ctr"/>
            <a:endParaRPr lang="es-C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862064" y="3276273"/>
            <a:ext cx="6318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¿Desarrolla la Creatividad nuestro Sistema Escolar?</a:t>
            </a:r>
            <a:br>
              <a:rPr lang="es-CL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306201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L" sz="2800" dirty="0" smtClean="0"/>
              <a:t>En síntesis …si queremos una educación más creativa…</a:t>
            </a:r>
            <a:br>
              <a:rPr lang="es-CL" sz="2800" dirty="0" smtClean="0"/>
            </a:br>
            <a:r>
              <a:rPr lang="es-CL" sz="2800" dirty="0" smtClean="0"/>
              <a:t>podemos aplicar esta fórmula</a:t>
            </a:r>
            <a:endParaRPr lang="es-CL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140967"/>
            <a:ext cx="8229600" cy="1656185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Menos </a:t>
            </a:r>
            <a:r>
              <a:rPr lang="es-CL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CL" sz="4400" dirty="0" smtClean="0">
                <a:latin typeface="Arial" pitchFamily="34" charset="0"/>
                <a:cs typeface="Arial" pitchFamily="34" charset="0"/>
              </a:rPr>
              <a:t>error 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CL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s-CL" sz="4400" dirty="0" smtClean="0">
                <a:latin typeface="Arial" pitchFamily="34" charset="0"/>
                <a:cs typeface="Arial" pitchFamily="34" charset="0"/>
              </a:rPr>
              <a:t>allar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y valorar </a:t>
            </a:r>
          </a:p>
          <a:p>
            <a:pPr marL="0" indent="0" algn="ctr">
              <a:buNone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más </a:t>
            </a:r>
            <a:r>
              <a:rPr lang="es-CL" dirty="0">
                <a:latin typeface="Arial" pitchFamily="34" charset="0"/>
                <a:cs typeface="Arial" pitchFamily="34" charset="0"/>
              </a:rPr>
              <a:t>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s-CL" sz="4400" dirty="0" smtClean="0">
                <a:latin typeface="Arial" pitchFamily="34" charset="0"/>
                <a:cs typeface="Arial" pitchFamily="34" charset="0"/>
              </a:rPr>
              <a:t>Error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para </a:t>
            </a:r>
            <a:r>
              <a:rPr lang="es-CL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s-CL" sz="4400" dirty="0" smtClean="0">
                <a:latin typeface="Arial" pitchFamily="34" charset="0"/>
                <a:cs typeface="Arial" pitchFamily="34" charset="0"/>
              </a:rPr>
              <a:t>allar</a:t>
            </a:r>
            <a:endParaRPr lang="es-CL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63520" y="1772816"/>
            <a:ext cx="4616970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s-CL" sz="4000" dirty="0" smtClean="0">
                <a:latin typeface="Arial" pitchFamily="34" charset="0"/>
                <a:cs typeface="Arial" pitchFamily="34" charset="0"/>
              </a:rPr>
              <a:t>eC = (-t / f</a:t>
            </a:r>
            <a:r>
              <a:rPr lang="es-CL" sz="4000" dirty="0">
                <a:latin typeface="Arial" pitchFamily="34" charset="0"/>
                <a:cs typeface="Arial" pitchFamily="34" charset="0"/>
              </a:rPr>
              <a:t>)</a:t>
            </a:r>
            <a:r>
              <a:rPr lang="es-CL" sz="4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s-CL" sz="4000" dirty="0">
                <a:latin typeface="Arial" pitchFamily="34" charset="0"/>
                <a:cs typeface="Arial" pitchFamily="34" charset="0"/>
              </a:rPr>
              <a:t>(</a:t>
            </a:r>
            <a:r>
              <a:rPr lang="es-CL" sz="40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s-CL" sz="4000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es-CL" sz="4000" dirty="0">
                <a:latin typeface="Arial" pitchFamily="34" charset="0"/>
                <a:cs typeface="Arial" pitchFamily="34" charset="0"/>
              </a:rPr>
              <a:t>)</a:t>
            </a:r>
            <a:endParaRPr lang="es-CL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2996952"/>
            <a:ext cx="9144000" cy="2160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0" y="5446965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Cometo más errores que ninguna otra persona que conozco. </a:t>
            </a:r>
            <a:endParaRPr lang="es-CL" dirty="0" smtClean="0">
              <a:solidFill>
                <a:schemeClr val="bg1"/>
              </a:solidFill>
            </a:endParaRPr>
          </a:p>
          <a:p>
            <a:pPr algn="ctr"/>
            <a:r>
              <a:rPr lang="es-CL" dirty="0" smtClean="0">
                <a:solidFill>
                  <a:schemeClr val="bg1"/>
                </a:solidFill>
              </a:rPr>
              <a:t>Y</a:t>
            </a:r>
            <a:r>
              <a:rPr lang="es-CL" dirty="0">
                <a:solidFill>
                  <a:schemeClr val="bg1"/>
                </a:solidFill>
              </a:rPr>
              <a:t>, tarde o </a:t>
            </a:r>
            <a:r>
              <a:rPr lang="es-CL" dirty="0" smtClean="0">
                <a:solidFill>
                  <a:schemeClr val="bg1"/>
                </a:solidFill>
              </a:rPr>
              <a:t>temprano, </a:t>
            </a:r>
            <a:r>
              <a:rPr lang="es-CL" dirty="0">
                <a:solidFill>
                  <a:schemeClr val="bg1"/>
                </a:solidFill>
              </a:rPr>
              <a:t>patento la mayoría de ellos. (T. Edison)</a:t>
            </a:r>
          </a:p>
        </p:txBody>
      </p:sp>
    </p:spTree>
    <p:extLst>
      <p:ext uri="{BB962C8B-B14F-4D97-AF65-F5344CB8AC3E}">
        <p14:creationId xmlns:p14="http://schemas.microsoft.com/office/powerpoint/2010/main" val="36428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78" y="-27384"/>
            <a:ext cx="5146243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583668" y="6165304"/>
            <a:ext cx="6372708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hlinkClick r:id="rId3"/>
              </a:rPr>
              <a:t>pablo.rojas@cultura.gob.cl</a:t>
            </a:r>
            <a:r>
              <a:rPr lang="es-CL" dirty="0" smtClean="0"/>
              <a:t>  - </a:t>
            </a:r>
            <a:r>
              <a:rPr lang="es-CL" dirty="0" smtClean="0">
                <a:hlinkClick r:id="rId4"/>
              </a:rPr>
              <a:t>www.estaciondelasartes.com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2 Llamada ovalada"/>
          <p:cNvSpPr/>
          <p:nvPr/>
        </p:nvSpPr>
        <p:spPr>
          <a:xfrm>
            <a:off x="5364088" y="-459432"/>
            <a:ext cx="3276644" cy="2088232"/>
          </a:xfrm>
          <a:prstGeom prst="wedgeEllipseCallout">
            <a:avLst>
              <a:gd name="adj1" fmla="val -50476"/>
              <a:gd name="adj2" fmla="val 57510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cs typeface="Verdana" charset="0"/>
              </a:rPr>
              <a:t>¡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cs typeface="Verdana" charset="0"/>
              </a:rPr>
              <a:t>Gracias!</a:t>
            </a:r>
            <a:endParaRPr lang="es-CL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75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670"/>
            <a:ext cx="9144000" cy="6104659"/>
          </a:xfrm>
          <a:prstGeom prst="rect">
            <a:avLst/>
          </a:prstGeom>
        </p:spPr>
      </p:pic>
      <p:sp>
        <p:nvSpPr>
          <p:cNvPr id="9" name="8 Elipse"/>
          <p:cNvSpPr/>
          <p:nvPr/>
        </p:nvSpPr>
        <p:spPr>
          <a:xfrm>
            <a:off x="395536" y="-243408"/>
            <a:ext cx="2664296" cy="25922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1" y="466750"/>
            <a:ext cx="2602631" cy="1162050"/>
          </a:xfrm>
        </p:spPr>
        <p:txBody>
          <a:bodyPr anchor="ctr">
            <a:noAutofit/>
          </a:bodyPr>
          <a:lstStyle/>
          <a:p>
            <a:pPr algn="ctr"/>
            <a:r>
              <a:rPr lang="es-CL" sz="1800" dirty="0" smtClean="0"/>
              <a:t>¿cómo entender … …</a:t>
            </a:r>
            <a:r>
              <a:rPr lang="es-CL" sz="1800" dirty="0" smtClean="0">
                <a:latin typeface="+mn-lt"/>
              </a:rPr>
              <a:t>desarrollar</a:t>
            </a:r>
            <a:r>
              <a:rPr lang="es-CL" sz="1800" dirty="0" smtClean="0"/>
              <a:t> la creatividad?</a:t>
            </a:r>
            <a:endParaRPr lang="es-CL" sz="1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756394" y="2400764"/>
            <a:ext cx="5111750" cy="3692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/>
              <a:t>La creatividad consiste en conseguir que los alumnos desarrollen comportamientos y pensamientos originales e innovadores a través de un extenso y nutrido currículum. </a:t>
            </a:r>
            <a:endParaRPr lang="es-CL" sz="2000" dirty="0" smtClean="0"/>
          </a:p>
          <a:p>
            <a:pPr marL="0" indent="0">
              <a:buNone/>
            </a:pPr>
            <a:r>
              <a:rPr lang="es-CL" sz="2000" dirty="0" smtClean="0"/>
              <a:t>Ésta </a:t>
            </a:r>
            <a:r>
              <a:rPr lang="es-CL" sz="2000" dirty="0"/>
              <a:t>florece cuando constituye una parte esencial del aprendizaje y la docencia, tanto en el currículum oficial como en todo el entorno escolar</a:t>
            </a:r>
            <a:r>
              <a:rPr lang="es-CL" sz="2000" dirty="0" smtClean="0"/>
              <a:t>.</a:t>
            </a:r>
            <a:endParaRPr lang="es-CL" sz="20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843607" y="5711565"/>
            <a:ext cx="3008313" cy="769764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Anne Bamford. Eslabones de una Cadena: Aspectos que influyen en la enseñanza creativa</a:t>
            </a:r>
            <a:br>
              <a:rPr lang="es-CL" dirty="0" smtClean="0"/>
            </a:br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68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184519">
            <a:off x="-176453" y="314907"/>
            <a:ext cx="9362803" cy="634082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pPr algn="l"/>
            <a:r>
              <a:rPr lang="es-CL" sz="2400" dirty="0" smtClean="0">
                <a:solidFill>
                  <a:schemeClr val="bg1"/>
                </a:solidFill>
              </a:rPr>
              <a:t>	Cuatro puntos de partida</a:t>
            </a:r>
            <a:br>
              <a:rPr lang="es-CL" sz="2400" dirty="0" smtClean="0">
                <a:solidFill>
                  <a:schemeClr val="bg1"/>
                </a:solidFill>
              </a:rPr>
            </a:br>
            <a:endParaRPr lang="es-CL" sz="2800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343400" cy="340995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 rot="255519">
            <a:off x="4047093" y="719529"/>
            <a:ext cx="4618597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s-CL" sz="2400" dirty="0" smtClean="0">
                <a:solidFill>
                  <a:schemeClr val="bg1"/>
                </a:solidFill>
              </a:rPr>
              <a:t>esenciales para enfocar el tema </a:t>
            </a:r>
            <a:endParaRPr lang="es-CL" sz="2400" dirty="0"/>
          </a:p>
        </p:txBody>
      </p:sp>
      <p:sp>
        <p:nvSpPr>
          <p:cNvPr id="13" name="12 Rectángulo"/>
          <p:cNvSpPr/>
          <p:nvPr/>
        </p:nvSpPr>
        <p:spPr>
          <a:xfrm rot="457961">
            <a:off x="-296782" y="5668033"/>
            <a:ext cx="9433979" cy="21123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7944" y="1844824"/>
            <a:ext cx="4618856" cy="5013176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CL" b="1" dirty="0">
                <a:latin typeface="Arial" pitchFamily="34" charset="0"/>
                <a:cs typeface="Arial" pitchFamily="34" charset="0"/>
              </a:rPr>
              <a:t>persona</a:t>
            </a:r>
            <a:r>
              <a:rPr lang="es-CL" dirty="0">
                <a:latin typeface="Arial" pitchFamily="34" charset="0"/>
                <a:cs typeface="Arial" pitchFamily="34" charset="0"/>
              </a:rPr>
              <a:t> creativa </a:t>
            </a:r>
            <a:r>
              <a:rPr lang="es-CL" sz="2300" dirty="0">
                <a:latin typeface="Arial" pitchFamily="34" charset="0"/>
                <a:cs typeface="Arial" pitchFamily="34" charset="0"/>
              </a:rPr>
              <a:t>(análisis de las características de los individuos creativos, entre los demás)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CL" dirty="0">
                <a:latin typeface="Arial" pitchFamily="34" charset="0"/>
                <a:cs typeface="Arial" pitchFamily="34" charset="0"/>
              </a:rPr>
              <a:t>El </a:t>
            </a:r>
            <a:r>
              <a:rPr lang="es-CL" b="1" dirty="0">
                <a:latin typeface="Arial" pitchFamily="34" charset="0"/>
                <a:cs typeface="Arial" pitchFamily="34" charset="0"/>
              </a:rPr>
              <a:t>proceso</a:t>
            </a:r>
            <a:r>
              <a:rPr lang="es-CL" dirty="0">
                <a:latin typeface="Arial" pitchFamily="34" charset="0"/>
                <a:cs typeface="Arial" pitchFamily="34" charset="0"/>
              </a:rPr>
              <a:t> creativo </a:t>
            </a:r>
            <a:r>
              <a:rPr lang="es-CL" sz="2300" dirty="0">
                <a:latin typeface="Arial" pitchFamily="34" charset="0"/>
                <a:cs typeface="Arial" pitchFamily="34" charset="0"/>
              </a:rPr>
              <a:t>(análisis de las fases de los procesos creativos, entre el resto)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CL" dirty="0">
                <a:latin typeface="Arial" pitchFamily="34" charset="0"/>
                <a:cs typeface="Arial" pitchFamily="34" charset="0"/>
              </a:rPr>
              <a:t>El </a:t>
            </a:r>
            <a:r>
              <a:rPr lang="es-CL" b="1" dirty="0">
                <a:latin typeface="Arial" pitchFamily="34" charset="0"/>
                <a:cs typeface="Arial" pitchFamily="34" charset="0"/>
              </a:rPr>
              <a:t>producto</a:t>
            </a:r>
            <a:r>
              <a:rPr lang="es-CL" dirty="0">
                <a:latin typeface="Arial" pitchFamily="34" charset="0"/>
                <a:cs typeface="Arial" pitchFamily="34" charset="0"/>
              </a:rPr>
              <a:t> creativo </a:t>
            </a:r>
            <a:r>
              <a:rPr lang="es-CL" sz="2300" dirty="0">
                <a:latin typeface="Arial" pitchFamily="34" charset="0"/>
                <a:cs typeface="Arial" pitchFamily="34" charset="0"/>
              </a:rPr>
              <a:t>(producido como resultado de las fases del proceso cerativo)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CL" dirty="0">
                <a:latin typeface="Arial" pitchFamily="34" charset="0"/>
                <a:cs typeface="Arial" pitchFamily="34" charset="0"/>
              </a:rPr>
              <a:t>La </a:t>
            </a:r>
            <a:r>
              <a:rPr lang="es-CL" b="1" dirty="0">
                <a:latin typeface="Arial" pitchFamily="34" charset="0"/>
                <a:cs typeface="Arial" pitchFamily="34" charset="0"/>
              </a:rPr>
              <a:t>presión</a:t>
            </a:r>
            <a:r>
              <a:rPr lang="es-CL" dirty="0">
                <a:latin typeface="Arial" pitchFamily="34" charset="0"/>
                <a:cs typeface="Arial" pitchFamily="34" charset="0"/>
              </a:rPr>
              <a:t>/condiciones creativas del entorno </a:t>
            </a:r>
            <a:r>
              <a:rPr lang="es-CL" sz="2100" dirty="0">
                <a:latin typeface="Arial" pitchFamily="34" charset="0"/>
                <a:cs typeface="Arial" pitchFamily="34" charset="0"/>
              </a:rPr>
              <a:t>(influencias externas que promueven la creatividad)</a:t>
            </a:r>
          </a:p>
          <a:p>
            <a:pPr marL="457200" indent="-457200">
              <a:buFont typeface="+mj-lt"/>
              <a:buAutoNum type="arabicPeriod"/>
            </a:pPr>
            <a:endParaRPr lang="es-CL" sz="2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CL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2200" dirty="0" smtClean="0">
                <a:latin typeface="Arial" pitchFamily="34" charset="0"/>
                <a:cs typeface="Arial" pitchFamily="34" charset="0"/>
              </a:rPr>
              <a:t>(</a:t>
            </a:r>
          </a:p>
          <a:p>
            <a:pPr marL="400050" lvl="1" indent="0">
              <a:buNone/>
            </a:pPr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Brierley, D. ¡La Creatividad es Clave! </a:t>
            </a:r>
          </a:p>
          <a:p>
            <a:pPr marL="400050" lvl="1" indent="0">
              <a:buNone/>
            </a:pPr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En: ¡Buenos Días Creatividad!</a:t>
            </a:r>
            <a:endParaRPr lang="es-CL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3419872" y="2780928"/>
            <a:ext cx="3672408" cy="4093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 smtClean="0"/>
              <a:t>La creatividad es…</a:t>
            </a:r>
          </a:p>
          <a:p>
            <a:r>
              <a:rPr lang="es-CL" sz="2000" dirty="0" smtClean="0"/>
              <a:t>Una capacidad</a:t>
            </a:r>
          </a:p>
          <a:p>
            <a:r>
              <a:rPr lang="es-CL" sz="2000" dirty="0" smtClean="0"/>
              <a:t>Una función cerebral elevada</a:t>
            </a:r>
          </a:p>
          <a:p>
            <a:r>
              <a:rPr lang="es-CL" sz="2000" dirty="0" smtClean="0"/>
              <a:t>Un aspecto esencial de la naturaleza humana</a:t>
            </a:r>
          </a:p>
          <a:p>
            <a:r>
              <a:rPr lang="es-CL" sz="2000" dirty="0" smtClean="0"/>
              <a:t>Una condición …todos los niños nacen como seres creativos</a:t>
            </a:r>
          </a:p>
          <a:p>
            <a:endParaRPr lang="es-CL" sz="20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0" y="1724025"/>
            <a:ext cx="2171700" cy="1704975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15616" y="1988840"/>
            <a:ext cx="4330824" cy="1143000"/>
          </a:xfrm>
        </p:spPr>
        <p:txBody>
          <a:bodyPr>
            <a:normAutofit/>
          </a:bodyPr>
          <a:lstStyle/>
          <a:p>
            <a:pPr algn="l"/>
            <a:r>
              <a:rPr lang="es-CL" sz="3600" dirty="0" smtClean="0">
                <a:solidFill>
                  <a:srgbClr val="FF0000"/>
                </a:solidFill>
              </a:rPr>
              <a:t>1.</a:t>
            </a:r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  La persona creativa</a:t>
            </a:r>
            <a:endParaRPr lang="es-CL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 rot="457961">
            <a:off x="-296782" y="5668033"/>
            <a:ext cx="9433979" cy="21123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93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2" t="22135" r="-122" b="-1"/>
          <a:stretch/>
        </p:blipFill>
        <p:spPr>
          <a:xfrm>
            <a:off x="-140677" y="-98474"/>
            <a:ext cx="9425354" cy="698385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420888"/>
            <a:ext cx="6408712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s-CL" b="1" dirty="0" smtClean="0"/>
              <a:t>Capacidad </a:t>
            </a:r>
            <a:r>
              <a:rPr lang="es-CL" b="1" dirty="0"/>
              <a:t>de descubrir e identificar problemas</a:t>
            </a:r>
          </a:p>
          <a:p>
            <a:pPr lvl="0"/>
            <a:r>
              <a:rPr lang="es-CL" b="1" dirty="0"/>
              <a:t>Gran capacidad de tolerancia a la frustración</a:t>
            </a:r>
          </a:p>
          <a:p>
            <a:pPr lvl="0"/>
            <a:r>
              <a:rPr lang="es-CL" b="1" dirty="0"/>
              <a:t>Habilidad para generar un elevado número de ideas de modo lúdico</a:t>
            </a:r>
          </a:p>
          <a:p>
            <a:pPr lvl="0"/>
            <a:r>
              <a:rPr lang="es-CL" b="1" dirty="0"/>
              <a:t>Flexibilidad de acción y reflexión</a:t>
            </a:r>
          </a:p>
          <a:p>
            <a:pPr lvl="0"/>
            <a:r>
              <a:rPr lang="es-CL" b="1" dirty="0"/>
              <a:t>Gran energía</a:t>
            </a:r>
          </a:p>
          <a:p>
            <a:pPr lvl="0"/>
            <a:r>
              <a:rPr lang="es-CL" b="1" dirty="0"/>
              <a:t>Certeza en el juicio y la evaluación</a:t>
            </a:r>
          </a:p>
          <a:p>
            <a:pPr lvl="0"/>
            <a:r>
              <a:rPr lang="es-CL" b="1" dirty="0"/>
              <a:t>Amplio espectro de conocimientos, </a:t>
            </a:r>
            <a:r>
              <a:rPr lang="es-CL" b="1" dirty="0" smtClean="0"/>
              <a:t>más </a:t>
            </a:r>
            <a:r>
              <a:rPr lang="es-CL" b="1" dirty="0"/>
              <a:t>profundos en determinadas áreas</a:t>
            </a:r>
          </a:p>
          <a:p>
            <a:pPr lvl="0"/>
            <a:r>
              <a:rPr lang="es-CL" b="1" dirty="0"/>
              <a:t>Capacidad de comunicar soluciones de forma creativa</a:t>
            </a:r>
          </a:p>
          <a:p>
            <a:pPr marL="0" indent="0">
              <a:buNone/>
            </a:pPr>
            <a:endParaRPr lang="es-CL" sz="2600" b="1" dirty="0" smtClean="0"/>
          </a:p>
          <a:p>
            <a:pPr marL="0" indent="0">
              <a:buNone/>
            </a:pPr>
            <a:r>
              <a:rPr lang="es-CL" sz="2600" dirty="0" smtClean="0"/>
              <a:t>       Los ocho factores de la creatividad de Guilford (1950)</a:t>
            </a:r>
          </a:p>
          <a:p>
            <a:endParaRPr lang="es-CL" b="1" dirty="0"/>
          </a:p>
        </p:txBody>
      </p:sp>
      <p:sp>
        <p:nvSpPr>
          <p:cNvPr id="6" name="5 Elipse"/>
          <p:cNvSpPr/>
          <p:nvPr/>
        </p:nvSpPr>
        <p:spPr>
          <a:xfrm>
            <a:off x="6804248" y="4509120"/>
            <a:ext cx="2267744" cy="230425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La Persona Creativa</a:t>
            </a:r>
            <a:endParaRPr lang="es-CL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-31707" y="6042992"/>
            <a:ext cx="792088" cy="7703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1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3988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755576" y="3663081"/>
            <a:ext cx="4464496" cy="2934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dirty="0" smtClean="0"/>
              <a:t>La </a:t>
            </a:r>
            <a:r>
              <a:rPr lang="es-CL" dirty="0"/>
              <a:t>creatividad no es un escape del pensamiento disciplinado. </a:t>
            </a:r>
            <a:endParaRPr lang="es-CL" dirty="0" smtClean="0"/>
          </a:p>
          <a:p>
            <a:pPr marL="0" indent="0" algn="r">
              <a:buNone/>
            </a:pPr>
            <a:r>
              <a:rPr lang="es-CL" dirty="0" smtClean="0"/>
              <a:t>Es </a:t>
            </a:r>
            <a:r>
              <a:rPr lang="es-CL" dirty="0"/>
              <a:t>un escape con un pensamiento disciplinado </a:t>
            </a:r>
            <a:endParaRPr lang="es-CL" dirty="0" smtClean="0"/>
          </a:p>
          <a:p>
            <a:pPr marL="0" indent="0" algn="r">
              <a:buNone/>
            </a:pPr>
            <a:endParaRPr lang="es-CL" sz="1800" dirty="0" smtClean="0"/>
          </a:p>
          <a:p>
            <a:pPr marL="0" indent="0" algn="r">
              <a:buNone/>
            </a:pPr>
            <a:r>
              <a:rPr lang="es-CL" sz="1800" dirty="0" smtClean="0"/>
              <a:t>(</a:t>
            </a:r>
            <a:r>
              <a:rPr lang="es-CL" sz="1800" dirty="0"/>
              <a:t>Jerry Hirschberg</a:t>
            </a:r>
            <a:r>
              <a:rPr lang="es-CL" sz="1800" dirty="0" smtClean="0"/>
              <a:t>)</a:t>
            </a:r>
            <a:endParaRPr lang="es-CL" sz="18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9191" b="50000"/>
          <a:stretch/>
        </p:blipFill>
        <p:spPr>
          <a:xfrm>
            <a:off x="2171700" y="1700808"/>
            <a:ext cx="1772503" cy="1704975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843808" y="2069976"/>
            <a:ext cx="4464496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 smtClean="0">
                <a:solidFill>
                  <a:srgbClr val="FFFF00"/>
                </a:solidFill>
              </a:rPr>
              <a:t>2.</a:t>
            </a:r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  El proceso creativo</a:t>
            </a:r>
            <a:endParaRPr lang="es-CL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 rot="457961">
            <a:off x="-82037" y="-596663"/>
            <a:ext cx="9433979" cy="21123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92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/>
          <a:stretch/>
        </p:blipFill>
        <p:spPr>
          <a:xfrm>
            <a:off x="-590844" y="0"/>
            <a:ext cx="9771356" cy="731743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983882">
            <a:off x="-1120558" y="580992"/>
            <a:ext cx="6394495" cy="778098"/>
          </a:xfrm>
        </p:spPr>
        <p:txBody>
          <a:bodyPr anchor="t">
            <a:noAutofit/>
          </a:bodyPr>
          <a:lstStyle/>
          <a:p>
            <a:r>
              <a:rPr lang="es-CL" sz="3600" dirty="0" smtClean="0">
                <a:solidFill>
                  <a:schemeClr val="bg2">
                    <a:lumMod val="90000"/>
                  </a:schemeClr>
                </a:solidFill>
              </a:rPr>
              <a:t>Fases de la creatividad</a:t>
            </a:r>
            <a:br>
              <a:rPr lang="es-CL" sz="3600" dirty="0" smtClean="0">
                <a:solidFill>
                  <a:schemeClr val="bg2">
                    <a:lumMod val="90000"/>
                  </a:schemeClr>
                </a:solidFill>
              </a:rPr>
            </a:br>
            <a:endParaRPr lang="es-CL" sz="3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75856" y="3055268"/>
            <a:ext cx="5904658" cy="805780"/>
          </a:xfrm>
          <a:solidFill>
            <a:srgbClr val="B9CDE5">
              <a:alpha val="74902"/>
            </a:srgb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sz="2000" b="1" dirty="0" smtClean="0">
                <a:solidFill>
                  <a:srgbClr val="FF0000"/>
                </a:solidFill>
              </a:rPr>
              <a:t>3. Relajarse. Dejarse ir (elevado ritmo alfa): relajación mental, estado de apertura, de ensoñación y de deriva.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851921" y="1916832"/>
            <a:ext cx="5760640" cy="400110"/>
          </a:xfrm>
          <a:prstGeom prst="rect">
            <a:avLst/>
          </a:prstGeom>
          <a:solidFill>
            <a:srgbClr val="B9CDE5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s-CL" sz="2000" b="1" dirty="0" smtClean="0">
                <a:solidFill>
                  <a:srgbClr val="FF0000"/>
                </a:solidFill>
              </a:rPr>
              <a:t>1. Encontrar y definir bien el problema creativo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35697" y="2452826"/>
            <a:ext cx="7560840" cy="400110"/>
          </a:xfrm>
          <a:prstGeom prst="rect">
            <a:avLst/>
          </a:prstGeom>
          <a:solidFill>
            <a:srgbClr val="B9CDE5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s-CL" sz="2000" b="1" dirty="0" smtClean="0">
                <a:solidFill>
                  <a:srgbClr val="FF0000"/>
                </a:solidFill>
              </a:rPr>
              <a:t>2. Concentrarse en el objetivo o problema: ideas, datos, información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94835" y="4941168"/>
            <a:ext cx="5461741" cy="400110"/>
          </a:xfrm>
          <a:prstGeom prst="rect">
            <a:avLst/>
          </a:prstGeom>
          <a:solidFill>
            <a:srgbClr val="B9CDE5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rgbClr val="FF0000"/>
                </a:solidFill>
              </a:rPr>
              <a:t>4</a:t>
            </a:r>
            <a:r>
              <a:rPr lang="es-CL" sz="2000" b="1" dirty="0" smtClean="0">
                <a:solidFill>
                  <a:srgbClr val="FF0000"/>
                </a:solidFill>
              </a:rPr>
              <a:t>. Puesta en práctica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880320" y="4078813"/>
            <a:ext cx="6372200" cy="646331"/>
          </a:xfrm>
          <a:prstGeom prst="rect">
            <a:avLst/>
          </a:prstGeom>
          <a:solidFill>
            <a:srgbClr val="B9CDE5">
              <a:alpha val="65098"/>
            </a:srgbClr>
          </a:solidFill>
        </p:spPr>
        <p:txBody>
          <a:bodyPr wrap="square">
            <a:spAutoFit/>
          </a:bodyPr>
          <a:lstStyle/>
          <a:p>
            <a:r>
              <a:rPr lang="es-CL" dirty="0" smtClean="0"/>
              <a:t>Peak gamma: idea/ eureka &gt; enlace neuronal, células cerebrales muy distantes se conctan en una nueva red nerviosa</a:t>
            </a:r>
          </a:p>
        </p:txBody>
      </p:sp>
      <p:sp>
        <p:nvSpPr>
          <p:cNvPr id="12" name="11 Rectángulo"/>
          <p:cNvSpPr/>
          <p:nvPr/>
        </p:nvSpPr>
        <p:spPr>
          <a:xfrm rot="21007472">
            <a:off x="-82975" y="1062513"/>
            <a:ext cx="4392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b="1" dirty="0" smtClean="0">
                <a:solidFill>
                  <a:schemeClr val="bg2">
                    <a:lumMod val="90000"/>
                  </a:schemeClr>
                </a:solidFill>
              </a:rPr>
              <a:t>La principal actividad neuronal se divide entre concentrarse intensamente en el problema y relajarse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899592" y="5805264"/>
            <a:ext cx="8352928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</a:rPr>
              <a:t>Hay dos tipos de procesamiento – deliberado y espontáneo – que pueden generar pensamientos creativos.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899592" y="6218148"/>
            <a:ext cx="8352928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</a:rPr>
              <a:t>El proceso de desconcentrar la atención parace conceder a la mente el tiempo necesario para incubar o desarrollar puntos de vistas o ideas.</a:t>
            </a:r>
          </a:p>
        </p:txBody>
      </p:sp>
      <p:sp>
        <p:nvSpPr>
          <p:cNvPr id="15" name="14 Elipse"/>
          <p:cNvSpPr/>
          <p:nvPr/>
        </p:nvSpPr>
        <p:spPr>
          <a:xfrm>
            <a:off x="-31707" y="6042992"/>
            <a:ext cx="792088" cy="7703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2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6971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>
          <a:xfrm>
            <a:off x="0" y="3405782"/>
            <a:ext cx="2171700" cy="1704975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15616" y="3573016"/>
            <a:ext cx="4773216" cy="1143000"/>
          </a:xfrm>
        </p:spPr>
        <p:txBody>
          <a:bodyPr>
            <a:normAutofit/>
          </a:bodyPr>
          <a:lstStyle/>
          <a:p>
            <a:pPr algn="l"/>
            <a:r>
              <a:rPr lang="es-CL" sz="3600" dirty="0" smtClean="0">
                <a:solidFill>
                  <a:srgbClr val="FF0000"/>
                </a:solidFill>
              </a:rPr>
              <a:t>3.</a:t>
            </a:r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  El </a:t>
            </a:r>
            <a:r>
              <a:rPr lang="es-CL" sz="3600" b="1" dirty="0" smtClean="0">
                <a:solidFill>
                  <a:schemeClr val="tx2">
                    <a:lumMod val="50000"/>
                  </a:schemeClr>
                </a:solidFill>
              </a:rPr>
              <a:t>producto</a:t>
            </a:r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 creativo</a:t>
            </a:r>
            <a:endParaRPr lang="es-CL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 rot="457961">
            <a:off x="-138215" y="-726995"/>
            <a:ext cx="9573604" cy="34443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5868144" y="1268760"/>
            <a:ext cx="2598440" cy="15407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L" sz="2400" dirty="0" smtClean="0">
                <a:solidFill>
                  <a:schemeClr val="bg1"/>
                </a:solidFill>
              </a:rPr>
              <a:t>La </a:t>
            </a:r>
            <a:r>
              <a:rPr lang="es-CL" sz="2400" dirty="0">
                <a:solidFill>
                  <a:schemeClr val="bg1"/>
                </a:solidFill>
              </a:rPr>
              <a:t>creatividad </a:t>
            </a:r>
            <a:r>
              <a:rPr lang="es-CL" sz="2400" dirty="0" smtClean="0">
                <a:solidFill>
                  <a:schemeClr val="bg1"/>
                </a:solidFill>
              </a:rPr>
              <a:t>es una </a:t>
            </a:r>
            <a:r>
              <a:rPr lang="es-CL" sz="2400" dirty="0">
                <a:solidFill>
                  <a:schemeClr val="bg1"/>
                </a:solidFill>
              </a:rPr>
              <a:t>condición previa para la innovación</a:t>
            </a:r>
          </a:p>
          <a:p>
            <a:pPr algn="ctr"/>
            <a:endParaRPr lang="es-C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3568" y="2708920"/>
            <a:ext cx="3601747" cy="41044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CL" sz="1600" dirty="0" smtClean="0"/>
              <a:t>Pensamiento productivo 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L" sz="1600" dirty="0" smtClean="0"/>
              <a:t>no precipitarse a las respuestas,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L" sz="1600" dirty="0" smtClean="0"/>
              <a:t>seguir cuestionándonos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L" sz="1600" dirty="0" smtClean="0"/>
              <a:t>incluso cuando las respuestas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L" sz="1600" dirty="0" smtClean="0"/>
              <a:t>parezcan obvias.</a:t>
            </a:r>
          </a:p>
          <a:p>
            <a:pPr marL="0" indent="0">
              <a:spcBef>
                <a:spcPts val="0"/>
              </a:spcBef>
              <a:buNone/>
            </a:pPr>
            <a:endParaRPr lang="es-CL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CL" b="1" dirty="0"/>
              <a:t>t</a:t>
            </a:r>
            <a:r>
              <a:rPr lang="es-CL" b="1" dirty="0" smtClean="0"/>
              <a:t>ercer tercio</a:t>
            </a:r>
          </a:p>
          <a:p>
            <a:pPr marL="0" indent="0">
              <a:spcBef>
                <a:spcPts val="0"/>
              </a:spcBef>
              <a:buNone/>
            </a:pPr>
            <a:endParaRPr lang="es-CL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CL" sz="1600" dirty="0" smtClean="0"/>
              <a:t>Permanecer </a:t>
            </a:r>
            <a:r>
              <a:rPr lang="es-CL" sz="1600" dirty="0"/>
              <a:t>en la pregunta </a:t>
            </a:r>
            <a:endParaRPr lang="es-CL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CL" sz="1600" dirty="0" smtClean="0"/>
              <a:t>significa estar </a:t>
            </a:r>
            <a:r>
              <a:rPr lang="es-CL" sz="1600" dirty="0"/>
              <a:t>abierto a la ambigüedad. </a:t>
            </a:r>
            <a:endParaRPr lang="es-CL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CL" sz="1600" dirty="0" smtClean="0"/>
              <a:t>Aceptar </a:t>
            </a:r>
            <a:r>
              <a:rPr lang="es-CL" sz="1600" dirty="0"/>
              <a:t>la ambigüedad </a:t>
            </a:r>
            <a:endParaRPr lang="es-CL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CL" sz="1600" dirty="0" smtClean="0"/>
              <a:t>signifca estar </a:t>
            </a:r>
            <a:r>
              <a:rPr lang="es-CL" sz="1600" dirty="0"/>
              <a:t>abierto a lo posible</a:t>
            </a:r>
            <a:r>
              <a:rPr lang="es-CL" sz="16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s-CL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CL" sz="1200" dirty="0" smtClean="0"/>
              <a:t>¡</a:t>
            </a:r>
            <a:r>
              <a:rPr lang="es-CL" sz="1200" dirty="0"/>
              <a:t>Piensa Mejor! (Tim Hurson)</a:t>
            </a:r>
          </a:p>
          <a:p>
            <a:pPr>
              <a:spcBef>
                <a:spcPts val="0"/>
              </a:spcBef>
            </a:pPr>
            <a:endParaRPr lang="es-CL" sz="1400" dirty="0"/>
          </a:p>
        </p:txBody>
      </p:sp>
      <p:sp>
        <p:nvSpPr>
          <p:cNvPr id="5" name="4 Acorde"/>
          <p:cNvSpPr/>
          <p:nvPr/>
        </p:nvSpPr>
        <p:spPr>
          <a:xfrm rot="1506450">
            <a:off x="3724774" y="756151"/>
            <a:ext cx="8463203" cy="6376372"/>
          </a:xfrm>
          <a:prstGeom prst="chord">
            <a:avLst>
              <a:gd name="adj1" fmla="val 2700000"/>
              <a:gd name="adj2" fmla="val 1600555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11960" y="1567333"/>
            <a:ext cx="4038600" cy="4669979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es-CL" sz="3200" dirty="0">
                <a:solidFill>
                  <a:srgbClr val="FFFF00"/>
                </a:solidFill>
              </a:rPr>
              <a:t>Podemos ser </a:t>
            </a:r>
            <a:endParaRPr lang="es-CL" sz="3200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es-CL" sz="3200" dirty="0" smtClean="0">
                <a:solidFill>
                  <a:srgbClr val="FFFF00"/>
                </a:solidFill>
              </a:rPr>
              <a:t>docentes reproductores</a:t>
            </a:r>
          </a:p>
          <a:p>
            <a:pPr marL="0" indent="0" algn="r">
              <a:buNone/>
            </a:pPr>
            <a:r>
              <a:rPr lang="es-CL" sz="3200" dirty="0" smtClean="0">
                <a:solidFill>
                  <a:srgbClr val="FFFF00"/>
                </a:solidFill>
              </a:rPr>
              <a:t>o docentes </a:t>
            </a:r>
            <a:r>
              <a:rPr lang="es-CL" sz="3200" dirty="0">
                <a:solidFill>
                  <a:srgbClr val="FFFF00"/>
                </a:solidFill>
              </a:rPr>
              <a:t>productores.</a:t>
            </a:r>
          </a:p>
          <a:p>
            <a:pPr marL="0" indent="0" algn="r">
              <a:buNone/>
            </a:pPr>
            <a:endParaRPr lang="es-CL" sz="3000" dirty="0" smtClean="0">
              <a:solidFill>
                <a:srgbClr val="FFFF0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s-CL" sz="3000" dirty="0" smtClean="0">
                <a:solidFill>
                  <a:srgbClr val="FFFF00"/>
                </a:solidFill>
              </a:rPr>
              <a:t>En </a:t>
            </a:r>
            <a:r>
              <a:rPr lang="es-CL" sz="3000" dirty="0">
                <a:solidFill>
                  <a:srgbClr val="FFFF00"/>
                </a:solidFill>
              </a:rPr>
              <a:t>ambos casos lo haremos </a:t>
            </a:r>
            <a:endParaRPr lang="es-CL" sz="3000" dirty="0" smtClean="0">
              <a:solidFill>
                <a:srgbClr val="FFFF0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s-CL" sz="3000" dirty="0" smtClean="0">
                <a:solidFill>
                  <a:srgbClr val="FFFF00"/>
                </a:solidFill>
              </a:rPr>
              <a:t>desde </a:t>
            </a:r>
            <a:r>
              <a:rPr lang="es-CL" sz="3000" dirty="0">
                <a:solidFill>
                  <a:srgbClr val="FFFF00"/>
                </a:solidFill>
              </a:rPr>
              <a:t>un punto de vista: </a:t>
            </a:r>
            <a:endParaRPr lang="es-CL" sz="3000" dirty="0" smtClean="0">
              <a:solidFill>
                <a:srgbClr val="FFFF0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s-CL" sz="3000" dirty="0" smtClean="0">
                <a:solidFill>
                  <a:srgbClr val="FFFF00"/>
                </a:solidFill>
              </a:rPr>
              <a:t>la </a:t>
            </a:r>
            <a:r>
              <a:rPr lang="es-CL" sz="3000" dirty="0">
                <a:solidFill>
                  <a:srgbClr val="FFFF00"/>
                </a:solidFill>
              </a:rPr>
              <a:t>diferencia, increíblemente importante, estriba en que, si soy reproductor, el punto de vista lo habrán tomado por mí, mientras que </a:t>
            </a:r>
            <a:endParaRPr lang="es-CL" sz="3000" dirty="0" smtClean="0">
              <a:solidFill>
                <a:srgbClr val="FFFF0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s-CL" sz="3000" dirty="0" smtClean="0">
                <a:solidFill>
                  <a:srgbClr val="FFFF00"/>
                </a:solidFill>
              </a:rPr>
              <a:t>si </a:t>
            </a:r>
            <a:r>
              <a:rPr lang="es-CL" sz="3000" dirty="0">
                <a:solidFill>
                  <a:srgbClr val="FFFF00"/>
                </a:solidFill>
              </a:rPr>
              <a:t>soy creador, el punto de vista lo tomaré yo y el proceso de transformación de la realidad </a:t>
            </a:r>
            <a:endParaRPr lang="es-CL" sz="3000" dirty="0" smtClean="0">
              <a:solidFill>
                <a:srgbClr val="FFFF0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s-CL" sz="3000" dirty="0" smtClean="0">
                <a:solidFill>
                  <a:srgbClr val="FFFF00"/>
                </a:solidFill>
              </a:rPr>
              <a:t>a </a:t>
            </a:r>
            <a:r>
              <a:rPr lang="es-CL" sz="3000" dirty="0">
                <a:solidFill>
                  <a:srgbClr val="FFFF00"/>
                </a:solidFill>
              </a:rPr>
              <a:t>la que llegaré será </a:t>
            </a:r>
            <a:endParaRPr lang="es-CL" sz="3000" dirty="0" smtClean="0">
              <a:solidFill>
                <a:srgbClr val="FFFF0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s-CL" sz="3000" dirty="0" smtClean="0">
                <a:solidFill>
                  <a:srgbClr val="FFFF00"/>
                </a:solidFill>
              </a:rPr>
              <a:t>un </a:t>
            </a:r>
            <a:r>
              <a:rPr lang="es-CL" sz="3000" dirty="0">
                <a:solidFill>
                  <a:srgbClr val="FFFF00"/>
                </a:solidFill>
              </a:rPr>
              <a:t>proceso reflexionado</a:t>
            </a:r>
            <a:r>
              <a:rPr lang="es-CL" sz="3000" dirty="0" smtClean="0">
                <a:solidFill>
                  <a:srgbClr val="FFFF00"/>
                </a:solidFill>
              </a:rPr>
              <a:t>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s-CL" sz="3000" dirty="0" smtClean="0">
                <a:solidFill>
                  <a:srgbClr val="FFFF00"/>
                </a:solidFill>
              </a:rPr>
              <a:t> </a:t>
            </a:r>
            <a:r>
              <a:rPr lang="es-CL" sz="3000" dirty="0">
                <a:solidFill>
                  <a:srgbClr val="FFFF00"/>
                </a:solidFill>
              </a:rPr>
              <a:t>ético y comprometido</a:t>
            </a:r>
            <a:r>
              <a:rPr lang="es-CL" dirty="0">
                <a:solidFill>
                  <a:srgbClr val="FFFF00"/>
                </a:solidFill>
              </a:rPr>
              <a:t>.</a:t>
            </a:r>
          </a:p>
          <a:p>
            <a:pPr marL="0" indent="0" algn="r">
              <a:spcBef>
                <a:spcPts val="0"/>
              </a:spcBef>
              <a:buNone/>
            </a:pPr>
            <a:endParaRPr lang="es-CL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es-CL" sz="2600" dirty="0" smtClean="0">
                <a:solidFill>
                  <a:srgbClr val="FFFF00"/>
                </a:solidFill>
              </a:rPr>
              <a:t>Acaso, M. Pedagogías Invisibles</a:t>
            </a:r>
            <a:endParaRPr lang="es-CL" sz="2600" dirty="0">
              <a:solidFill>
                <a:srgbClr val="FFFF00"/>
              </a:solidFill>
            </a:endParaRPr>
          </a:p>
        </p:txBody>
      </p:sp>
      <p:sp>
        <p:nvSpPr>
          <p:cNvPr id="7" name="6 Pentágono"/>
          <p:cNvSpPr/>
          <p:nvPr/>
        </p:nvSpPr>
        <p:spPr>
          <a:xfrm>
            <a:off x="0" y="548680"/>
            <a:ext cx="3635896" cy="2160240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dirty="0" smtClean="0"/>
          </a:p>
          <a:p>
            <a:r>
              <a:rPr lang="es-CL" dirty="0" smtClean="0"/>
              <a:t>El pensamiento reproductivo puede crear el motor perfecto. Sólo el pensamiento productivo puede imaginar un automóvil.</a:t>
            </a:r>
          </a:p>
          <a:p>
            <a:endParaRPr lang="es-CL" dirty="0"/>
          </a:p>
        </p:txBody>
      </p:sp>
      <p:sp>
        <p:nvSpPr>
          <p:cNvPr id="8" name="7 Cheurón"/>
          <p:cNvSpPr/>
          <p:nvPr/>
        </p:nvSpPr>
        <p:spPr>
          <a:xfrm>
            <a:off x="3491880" y="1360192"/>
            <a:ext cx="484632" cy="484632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9" name="8 Cheurón"/>
          <p:cNvSpPr/>
          <p:nvPr/>
        </p:nvSpPr>
        <p:spPr>
          <a:xfrm>
            <a:off x="4644008" y="1340768"/>
            <a:ext cx="484632" cy="484632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0" name="9 Cheurón"/>
          <p:cNvSpPr/>
          <p:nvPr/>
        </p:nvSpPr>
        <p:spPr>
          <a:xfrm>
            <a:off x="3871344" y="1360192"/>
            <a:ext cx="484632" cy="484632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1" name="10 Cheurón"/>
          <p:cNvSpPr/>
          <p:nvPr/>
        </p:nvSpPr>
        <p:spPr>
          <a:xfrm>
            <a:off x="4231384" y="1340768"/>
            <a:ext cx="484632" cy="484632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2" name="11 Cheurón"/>
          <p:cNvSpPr/>
          <p:nvPr/>
        </p:nvSpPr>
        <p:spPr>
          <a:xfrm>
            <a:off x="5383512" y="1340768"/>
            <a:ext cx="484632" cy="48463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5023472" y="1340768"/>
            <a:ext cx="484632" cy="48463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6261297" y="3549030"/>
            <a:ext cx="5415508" cy="710953"/>
          </a:xfrm>
        </p:spPr>
        <p:txBody>
          <a:bodyPr>
            <a:normAutofit/>
          </a:bodyPr>
          <a:lstStyle/>
          <a:p>
            <a:pPr algn="l"/>
            <a:r>
              <a:rPr lang="es-CL" sz="2400" dirty="0" smtClean="0">
                <a:solidFill>
                  <a:srgbClr val="FF0000"/>
                </a:solidFill>
              </a:rPr>
              <a:t>Pensamiento reproductivo v/s productivo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-31707" y="6042992"/>
            <a:ext cx="792088" cy="7703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3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8807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5617</TotalTime>
  <Words>1145</Words>
  <Application>Microsoft Office PowerPoint</Application>
  <PresentationFormat>Presentación en pantalla (4:3)</PresentationFormat>
  <Paragraphs>144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¿Desarrollamos la Creatividad en las Escuelas? </vt:lpstr>
      <vt:lpstr>¿cómo entender … …desarrollar la creatividad?</vt:lpstr>
      <vt:lpstr> Cuatro puntos de partida </vt:lpstr>
      <vt:lpstr>1.  La persona creativa</vt:lpstr>
      <vt:lpstr>Presentación de PowerPoint</vt:lpstr>
      <vt:lpstr>2.  El proceso creativo</vt:lpstr>
      <vt:lpstr>Fases de la creatividad </vt:lpstr>
      <vt:lpstr>3.  El producto creativo</vt:lpstr>
      <vt:lpstr>Pensamiento reproductivo v/s productivo</vt:lpstr>
      <vt:lpstr>4. La presión/  condiciones creativas del  entorno</vt:lpstr>
      <vt:lpstr>«Es necesario aprender a navegar en un océano de incertidumbres a través de archipiélagos de certeza» (Morin)</vt:lpstr>
      <vt:lpstr>  Se tiende a sentir que un aula es creativa nada más entrar por la puerta. </vt:lpstr>
      <vt:lpstr>Presentación de PowerPoint</vt:lpstr>
      <vt:lpstr>El Despertar Creativo: Transformación y Hechizo (Christopher Clouder) </vt:lpstr>
      <vt:lpstr>Presentación de PowerPoint</vt:lpstr>
      <vt:lpstr>En síntesis …si queremos una educación más creativa… podemos aplicar esta fórmula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¿Desarrolla la Creatividad nuestro Sistema Escolar?</dc:title>
  <dc:creator>Pablo Rojas Durán</dc:creator>
  <cp:lastModifiedBy>Pablo Rojas Durán</cp:lastModifiedBy>
  <cp:revision>84</cp:revision>
  <dcterms:created xsi:type="dcterms:W3CDTF">2013-07-14T14:47:27Z</dcterms:created>
  <dcterms:modified xsi:type="dcterms:W3CDTF">2014-06-09T17:46:46Z</dcterms:modified>
</cp:coreProperties>
</file>