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theme/theme5.xml" ContentType="application/vnd.openxmlformats-officedocument.theme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6" r:id="rId1"/>
    <p:sldMasterId id="2147483738" r:id="rId2"/>
    <p:sldMasterId id="2147483688" r:id="rId3"/>
    <p:sldMasterId id="2147483700" r:id="rId4"/>
    <p:sldMasterId id="2147483713" r:id="rId5"/>
    <p:sldMasterId id="2147483726" r:id="rId6"/>
  </p:sldMasterIdLst>
  <p:notesMasterIdLst>
    <p:notesMasterId r:id="rId14"/>
  </p:notesMasterIdLst>
  <p:sldIdLst>
    <p:sldId id="256" r:id="rId7"/>
    <p:sldId id="266" r:id="rId8"/>
    <p:sldId id="274" r:id="rId9"/>
    <p:sldId id="268" r:id="rId10"/>
    <p:sldId id="262" r:id="rId11"/>
    <p:sldId id="276" r:id="rId12"/>
    <p:sldId id="275" r:id="rId13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118" autoAdjust="0"/>
    <p:restoredTop sz="94660"/>
  </p:normalViewPr>
  <p:slideViewPr>
    <p:cSldViewPr snapToGrid="0" snapToObjects="1">
      <p:cViewPr varScale="1">
        <p:scale>
          <a:sx n="65" d="100"/>
          <a:sy n="65" d="100"/>
        </p:scale>
        <p:origin x="-130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FD6599-7D84-4DA9-9845-2C12B025E7CE}" type="doc">
      <dgm:prSet loTypeId="urn:microsoft.com/office/officeart/2005/8/layout/cycle4" loCatId="cycle" qsTypeId="urn:microsoft.com/office/officeart/2005/8/quickstyle/simple1" qsCatId="simple" csTypeId="urn:microsoft.com/office/officeart/2005/8/colors/colorful1" csCatId="colorful" phldr="1"/>
      <dgm:spPr/>
    </dgm:pt>
    <dgm:pt modelId="{A3C38746-FC32-460B-A378-9014288E9337}">
      <dgm:prSet phldrT="[Texto]"/>
      <dgm:spPr/>
      <dgm:t>
        <a:bodyPr/>
        <a:lstStyle/>
        <a:p>
          <a:r>
            <a:rPr lang="es-CL" dirty="0" smtClean="0"/>
            <a:t>PROYECTOS ARTÍSTICOS Y CULTURALES EN AULA</a:t>
          </a:r>
          <a:endParaRPr lang="es-CL" dirty="0"/>
        </a:p>
      </dgm:t>
    </dgm:pt>
    <dgm:pt modelId="{E167D944-1D91-4C4D-837D-5902FA8FDD2E}" type="parTrans" cxnId="{51F82EEF-602F-454A-907C-500451790413}">
      <dgm:prSet/>
      <dgm:spPr/>
      <dgm:t>
        <a:bodyPr/>
        <a:lstStyle/>
        <a:p>
          <a:endParaRPr lang="es-CL"/>
        </a:p>
      </dgm:t>
    </dgm:pt>
    <dgm:pt modelId="{073A5CD7-077D-4C14-B01B-246866E7226B}" type="sibTrans" cxnId="{51F82EEF-602F-454A-907C-500451790413}">
      <dgm:prSet/>
      <dgm:spPr/>
      <dgm:t>
        <a:bodyPr/>
        <a:lstStyle/>
        <a:p>
          <a:endParaRPr lang="es-CL"/>
        </a:p>
      </dgm:t>
    </dgm:pt>
    <dgm:pt modelId="{2E0D429D-B69A-400C-9D78-5B54E3C8696A}">
      <dgm:prSet phldrT="[Texto]"/>
      <dgm:spPr/>
      <dgm:t>
        <a:bodyPr/>
        <a:lstStyle/>
        <a:p>
          <a:r>
            <a:rPr lang="es-CL" dirty="0" smtClean="0"/>
            <a:t>MEDIACIÓN ARTÍSTICA </a:t>
          </a:r>
          <a:endParaRPr lang="es-CL" dirty="0"/>
        </a:p>
      </dgm:t>
    </dgm:pt>
    <dgm:pt modelId="{5C45F809-5D43-43E6-A528-0FD7AEEBF063}" type="parTrans" cxnId="{E4DB38B0-0E41-4940-9111-DAA7FC4AFB0D}">
      <dgm:prSet/>
      <dgm:spPr/>
      <dgm:t>
        <a:bodyPr/>
        <a:lstStyle/>
        <a:p>
          <a:endParaRPr lang="es-CL"/>
        </a:p>
      </dgm:t>
    </dgm:pt>
    <dgm:pt modelId="{A595EB9A-E475-43BA-9372-4EA2A6E73C10}" type="sibTrans" cxnId="{E4DB38B0-0E41-4940-9111-DAA7FC4AFB0D}">
      <dgm:prSet/>
      <dgm:spPr/>
      <dgm:t>
        <a:bodyPr/>
        <a:lstStyle/>
        <a:p>
          <a:endParaRPr lang="es-CL"/>
        </a:p>
      </dgm:t>
    </dgm:pt>
    <dgm:pt modelId="{3BEABDA2-DDCB-484D-B0A9-3F1855E2474C}">
      <dgm:prSet phldrT="[Texto]"/>
      <dgm:spPr/>
      <dgm:t>
        <a:bodyPr/>
        <a:lstStyle/>
        <a:p>
          <a:r>
            <a:rPr lang="es-CL" dirty="0" smtClean="0"/>
            <a:t>ASISTENCIA TÉCNICA PEDAGÓGICA</a:t>
          </a:r>
          <a:endParaRPr lang="es-CL" dirty="0"/>
        </a:p>
      </dgm:t>
    </dgm:pt>
    <dgm:pt modelId="{6326F836-137D-4136-BA94-84E495345D62}" type="parTrans" cxnId="{5DF6C0BE-AEC9-49B8-8193-30BCCD48A985}">
      <dgm:prSet/>
      <dgm:spPr/>
      <dgm:t>
        <a:bodyPr/>
        <a:lstStyle/>
        <a:p>
          <a:endParaRPr lang="es-CL"/>
        </a:p>
      </dgm:t>
    </dgm:pt>
    <dgm:pt modelId="{1B29CD94-063B-49E5-A754-2ADD581DD3E7}" type="sibTrans" cxnId="{5DF6C0BE-AEC9-49B8-8193-30BCCD48A985}">
      <dgm:prSet/>
      <dgm:spPr/>
      <dgm:t>
        <a:bodyPr/>
        <a:lstStyle/>
        <a:p>
          <a:endParaRPr lang="es-CL"/>
        </a:p>
      </dgm:t>
    </dgm:pt>
    <dgm:pt modelId="{1B25A845-71E6-4040-BF22-686F6F38F6DF}">
      <dgm:prSet/>
      <dgm:spPr/>
      <dgm:t>
        <a:bodyPr/>
        <a:lstStyle/>
        <a:p>
          <a:r>
            <a:rPr lang="es-CL" dirty="0" smtClean="0"/>
            <a:t>FORMACIÓN  PARA ARTÍSTAS Y DOCENTES</a:t>
          </a:r>
          <a:endParaRPr lang="es-CL" dirty="0"/>
        </a:p>
      </dgm:t>
    </dgm:pt>
    <dgm:pt modelId="{F083A87E-E0AE-4257-8037-5FFD6DB1E531}" type="parTrans" cxnId="{C20E9E2D-8EB8-4B60-A47F-C03DB0AEF246}">
      <dgm:prSet/>
      <dgm:spPr/>
      <dgm:t>
        <a:bodyPr/>
        <a:lstStyle/>
        <a:p>
          <a:endParaRPr lang="es-CL"/>
        </a:p>
      </dgm:t>
    </dgm:pt>
    <dgm:pt modelId="{3652A4F6-B09C-453A-856D-EEC45B6EBF4E}" type="sibTrans" cxnId="{C20E9E2D-8EB8-4B60-A47F-C03DB0AEF246}">
      <dgm:prSet/>
      <dgm:spPr/>
      <dgm:t>
        <a:bodyPr/>
        <a:lstStyle/>
        <a:p>
          <a:endParaRPr lang="es-CL"/>
        </a:p>
      </dgm:t>
    </dgm:pt>
    <dgm:pt modelId="{99EEA274-6FB2-423A-B48F-2497B0864001}" type="pres">
      <dgm:prSet presAssocID="{3FFD6599-7D84-4DA9-9845-2C12B025E7CE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37D5A5AC-7B2B-4ACC-BD77-0B36B6AB5A56}" type="pres">
      <dgm:prSet presAssocID="{3FFD6599-7D84-4DA9-9845-2C12B025E7CE}" presName="children" presStyleCnt="0"/>
      <dgm:spPr/>
    </dgm:pt>
    <dgm:pt modelId="{D827B9DC-5B51-4F71-B788-B755306DFAE3}" type="pres">
      <dgm:prSet presAssocID="{3FFD6599-7D84-4DA9-9845-2C12B025E7CE}" presName="childPlaceholder" presStyleCnt="0"/>
      <dgm:spPr/>
    </dgm:pt>
    <dgm:pt modelId="{B09577DE-6700-4579-90B2-0538A47E4A1B}" type="pres">
      <dgm:prSet presAssocID="{3FFD6599-7D84-4DA9-9845-2C12B025E7CE}" presName="circle" presStyleCnt="0"/>
      <dgm:spPr/>
    </dgm:pt>
    <dgm:pt modelId="{EB155481-52E8-496E-BAC3-E4E7F7F6B784}" type="pres">
      <dgm:prSet presAssocID="{3FFD6599-7D84-4DA9-9845-2C12B025E7CE}" presName="quadrant1" presStyleLbl="node1" presStyleIdx="0" presStyleCnt="4" custLinFactNeighborX="9" custLinFactNeighborY="9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78ADF7D2-B2FA-4B52-A987-3D088EAFB3C6}" type="pres">
      <dgm:prSet presAssocID="{3FFD6599-7D84-4DA9-9845-2C12B025E7CE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698BA3FC-33A0-4B76-90E9-6F8B70CFCE85}" type="pres">
      <dgm:prSet presAssocID="{3FFD6599-7D84-4DA9-9845-2C12B025E7CE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89E335FE-8CC0-4F63-A1FA-7750EA4292EE}" type="pres">
      <dgm:prSet presAssocID="{3FFD6599-7D84-4DA9-9845-2C12B025E7CE}" presName="quadrant4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CL"/>
        </a:p>
      </dgm:t>
    </dgm:pt>
    <dgm:pt modelId="{9E5A1C8F-ECD0-4747-B2F2-431F2B773F54}" type="pres">
      <dgm:prSet presAssocID="{3FFD6599-7D84-4DA9-9845-2C12B025E7CE}" presName="quadrantPlaceholder" presStyleCnt="0"/>
      <dgm:spPr/>
    </dgm:pt>
    <dgm:pt modelId="{EC19293C-E156-4262-83A9-6DC37883538E}" type="pres">
      <dgm:prSet presAssocID="{3FFD6599-7D84-4DA9-9845-2C12B025E7CE}" presName="center1" presStyleLbl="fgShp" presStyleIdx="0" presStyleCnt="2"/>
      <dgm:spPr/>
    </dgm:pt>
    <dgm:pt modelId="{ADC6DFCD-E8B0-4425-82A9-09F602052AB5}" type="pres">
      <dgm:prSet presAssocID="{3FFD6599-7D84-4DA9-9845-2C12B025E7CE}" presName="center2" presStyleLbl="fgShp" presStyleIdx="1" presStyleCnt="2"/>
      <dgm:spPr/>
    </dgm:pt>
  </dgm:ptLst>
  <dgm:cxnLst>
    <dgm:cxn modelId="{CE68115F-4047-4EF7-AE41-0EFB3ED0FCC0}" type="presOf" srcId="{3FFD6599-7D84-4DA9-9845-2C12B025E7CE}" destId="{99EEA274-6FB2-423A-B48F-2497B0864001}" srcOrd="0" destOrd="0" presId="urn:microsoft.com/office/officeart/2005/8/layout/cycle4"/>
    <dgm:cxn modelId="{811DA97E-C2F0-4BE3-83F8-1D29DC16DA25}" type="presOf" srcId="{1B25A845-71E6-4040-BF22-686F6F38F6DF}" destId="{89E335FE-8CC0-4F63-A1FA-7750EA4292EE}" srcOrd="0" destOrd="0" presId="urn:microsoft.com/office/officeart/2005/8/layout/cycle4"/>
    <dgm:cxn modelId="{C20E9E2D-8EB8-4B60-A47F-C03DB0AEF246}" srcId="{3FFD6599-7D84-4DA9-9845-2C12B025E7CE}" destId="{1B25A845-71E6-4040-BF22-686F6F38F6DF}" srcOrd="3" destOrd="0" parTransId="{F083A87E-E0AE-4257-8037-5FFD6DB1E531}" sibTransId="{3652A4F6-B09C-453A-856D-EEC45B6EBF4E}"/>
    <dgm:cxn modelId="{E4DB38B0-0E41-4940-9111-DAA7FC4AFB0D}" srcId="{3FFD6599-7D84-4DA9-9845-2C12B025E7CE}" destId="{2E0D429D-B69A-400C-9D78-5B54E3C8696A}" srcOrd="1" destOrd="0" parTransId="{5C45F809-5D43-43E6-A528-0FD7AEEBF063}" sibTransId="{A595EB9A-E475-43BA-9372-4EA2A6E73C10}"/>
    <dgm:cxn modelId="{5DF6C0BE-AEC9-49B8-8193-30BCCD48A985}" srcId="{3FFD6599-7D84-4DA9-9845-2C12B025E7CE}" destId="{3BEABDA2-DDCB-484D-B0A9-3F1855E2474C}" srcOrd="2" destOrd="0" parTransId="{6326F836-137D-4136-BA94-84E495345D62}" sibTransId="{1B29CD94-063B-49E5-A754-2ADD581DD3E7}"/>
    <dgm:cxn modelId="{05DB5D2C-7155-429E-A86E-FC3BEC55AF7B}" type="presOf" srcId="{3BEABDA2-DDCB-484D-B0A9-3F1855E2474C}" destId="{698BA3FC-33A0-4B76-90E9-6F8B70CFCE85}" srcOrd="0" destOrd="0" presId="urn:microsoft.com/office/officeart/2005/8/layout/cycle4"/>
    <dgm:cxn modelId="{E3CC42A7-BCD4-4624-AB75-D448560C8B96}" type="presOf" srcId="{A3C38746-FC32-460B-A378-9014288E9337}" destId="{EB155481-52E8-496E-BAC3-E4E7F7F6B784}" srcOrd="0" destOrd="0" presId="urn:microsoft.com/office/officeart/2005/8/layout/cycle4"/>
    <dgm:cxn modelId="{747D42D8-FD38-4B7B-ACAC-04826C437179}" type="presOf" srcId="{2E0D429D-B69A-400C-9D78-5B54E3C8696A}" destId="{78ADF7D2-B2FA-4B52-A987-3D088EAFB3C6}" srcOrd="0" destOrd="0" presId="urn:microsoft.com/office/officeart/2005/8/layout/cycle4"/>
    <dgm:cxn modelId="{51F82EEF-602F-454A-907C-500451790413}" srcId="{3FFD6599-7D84-4DA9-9845-2C12B025E7CE}" destId="{A3C38746-FC32-460B-A378-9014288E9337}" srcOrd="0" destOrd="0" parTransId="{E167D944-1D91-4C4D-837D-5902FA8FDD2E}" sibTransId="{073A5CD7-077D-4C14-B01B-246866E7226B}"/>
    <dgm:cxn modelId="{B8BF489F-504B-49C7-9253-8C35BE83043E}" type="presParOf" srcId="{99EEA274-6FB2-423A-B48F-2497B0864001}" destId="{37D5A5AC-7B2B-4ACC-BD77-0B36B6AB5A56}" srcOrd="0" destOrd="0" presId="urn:microsoft.com/office/officeart/2005/8/layout/cycle4"/>
    <dgm:cxn modelId="{87CF735B-1055-4983-8BE2-0557A3ACFE40}" type="presParOf" srcId="{37D5A5AC-7B2B-4ACC-BD77-0B36B6AB5A56}" destId="{D827B9DC-5B51-4F71-B788-B755306DFAE3}" srcOrd="0" destOrd="0" presId="urn:microsoft.com/office/officeart/2005/8/layout/cycle4"/>
    <dgm:cxn modelId="{D5A91709-005F-4889-B948-209DBD16828F}" type="presParOf" srcId="{99EEA274-6FB2-423A-B48F-2497B0864001}" destId="{B09577DE-6700-4579-90B2-0538A47E4A1B}" srcOrd="1" destOrd="0" presId="urn:microsoft.com/office/officeart/2005/8/layout/cycle4"/>
    <dgm:cxn modelId="{A75368B4-9478-43E8-8AE6-DBC43ED9F136}" type="presParOf" srcId="{B09577DE-6700-4579-90B2-0538A47E4A1B}" destId="{EB155481-52E8-496E-BAC3-E4E7F7F6B784}" srcOrd="0" destOrd="0" presId="urn:microsoft.com/office/officeart/2005/8/layout/cycle4"/>
    <dgm:cxn modelId="{39AFDF2B-B063-481D-AA1E-BAB0DA01B61D}" type="presParOf" srcId="{B09577DE-6700-4579-90B2-0538A47E4A1B}" destId="{78ADF7D2-B2FA-4B52-A987-3D088EAFB3C6}" srcOrd="1" destOrd="0" presId="urn:microsoft.com/office/officeart/2005/8/layout/cycle4"/>
    <dgm:cxn modelId="{B3EFEA7A-B72E-4BB5-8DA9-97D7E9A7F7A8}" type="presParOf" srcId="{B09577DE-6700-4579-90B2-0538A47E4A1B}" destId="{698BA3FC-33A0-4B76-90E9-6F8B70CFCE85}" srcOrd="2" destOrd="0" presId="urn:microsoft.com/office/officeart/2005/8/layout/cycle4"/>
    <dgm:cxn modelId="{79EFA5D4-647B-4D18-AAD8-71737BA6C568}" type="presParOf" srcId="{B09577DE-6700-4579-90B2-0538A47E4A1B}" destId="{89E335FE-8CC0-4F63-A1FA-7750EA4292EE}" srcOrd="3" destOrd="0" presId="urn:microsoft.com/office/officeart/2005/8/layout/cycle4"/>
    <dgm:cxn modelId="{9E58EE6C-2D8A-4A86-A915-B0F83E6A649D}" type="presParOf" srcId="{B09577DE-6700-4579-90B2-0538A47E4A1B}" destId="{9E5A1C8F-ECD0-4747-B2F2-431F2B773F54}" srcOrd="4" destOrd="0" presId="urn:microsoft.com/office/officeart/2005/8/layout/cycle4"/>
    <dgm:cxn modelId="{32985169-9B2E-41C8-BED1-F4C14B3F583F}" type="presParOf" srcId="{99EEA274-6FB2-423A-B48F-2497B0864001}" destId="{EC19293C-E156-4262-83A9-6DC37883538E}" srcOrd="2" destOrd="0" presId="urn:microsoft.com/office/officeart/2005/8/layout/cycle4"/>
    <dgm:cxn modelId="{54DCB7BE-1DF4-4E76-8387-CD1C6307C69B}" type="presParOf" srcId="{99EEA274-6FB2-423A-B48F-2497B0864001}" destId="{ADC6DFCD-E8B0-4425-82A9-09F602052AB5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155481-52E8-496E-BAC3-E4E7F7F6B784}">
      <dsp:nvSpPr>
        <dsp:cNvPr id="0" name=""/>
        <dsp:cNvSpPr/>
      </dsp:nvSpPr>
      <dsp:spPr>
        <a:xfrm>
          <a:off x="1550794" y="254650"/>
          <a:ext cx="1933126" cy="1933126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PROYECTOS ARTÍSTICOS Y CULTURALES EN AULA</a:t>
          </a:r>
          <a:endParaRPr lang="es-CL" sz="1600" kern="1200" dirty="0"/>
        </a:p>
      </dsp:txBody>
      <dsp:txXfrm>
        <a:off x="2116993" y="820849"/>
        <a:ext cx="1366927" cy="1366927"/>
      </dsp:txXfrm>
    </dsp:sp>
    <dsp:sp modelId="{78ADF7D2-B2FA-4B52-A987-3D088EAFB3C6}">
      <dsp:nvSpPr>
        <dsp:cNvPr id="0" name=""/>
        <dsp:cNvSpPr/>
      </dsp:nvSpPr>
      <dsp:spPr>
        <a:xfrm rot="5400000">
          <a:off x="3573036" y="254476"/>
          <a:ext cx="1933126" cy="1933126"/>
        </a:xfrm>
        <a:prstGeom prst="pieWedg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MEDIACIÓN ARTÍSTICA </a:t>
          </a:r>
          <a:endParaRPr lang="es-CL" sz="1600" kern="1200" dirty="0"/>
        </a:p>
      </dsp:txBody>
      <dsp:txXfrm rot="-5400000">
        <a:off x="3573036" y="820675"/>
        <a:ext cx="1366927" cy="1366927"/>
      </dsp:txXfrm>
    </dsp:sp>
    <dsp:sp modelId="{698BA3FC-33A0-4B76-90E9-6F8B70CFCE85}">
      <dsp:nvSpPr>
        <dsp:cNvPr id="0" name=""/>
        <dsp:cNvSpPr/>
      </dsp:nvSpPr>
      <dsp:spPr>
        <a:xfrm rot="10800000">
          <a:off x="3573036" y="2276892"/>
          <a:ext cx="1933126" cy="1933126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ASISTENCIA TÉCNICA PEDAGÓGICA</a:t>
          </a:r>
          <a:endParaRPr lang="es-CL" sz="1600" kern="1200" dirty="0"/>
        </a:p>
      </dsp:txBody>
      <dsp:txXfrm rot="10800000">
        <a:off x="3573036" y="2276892"/>
        <a:ext cx="1366927" cy="1366927"/>
      </dsp:txXfrm>
    </dsp:sp>
    <dsp:sp modelId="{89E335FE-8CC0-4F63-A1FA-7750EA4292EE}">
      <dsp:nvSpPr>
        <dsp:cNvPr id="0" name=""/>
        <dsp:cNvSpPr/>
      </dsp:nvSpPr>
      <dsp:spPr>
        <a:xfrm rot="16200000">
          <a:off x="1550620" y="2276892"/>
          <a:ext cx="1933126" cy="1933126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600" kern="1200" dirty="0" smtClean="0"/>
            <a:t>FORMACIÓN  PARA ARTÍSTAS Y DOCENTES</a:t>
          </a:r>
          <a:endParaRPr lang="es-CL" sz="1600" kern="1200" dirty="0"/>
        </a:p>
      </dsp:txBody>
      <dsp:txXfrm rot="5400000">
        <a:off x="2116819" y="2276892"/>
        <a:ext cx="1366927" cy="1366927"/>
      </dsp:txXfrm>
    </dsp:sp>
    <dsp:sp modelId="{EC19293C-E156-4262-83A9-6DC37883538E}">
      <dsp:nvSpPr>
        <dsp:cNvPr id="0" name=""/>
        <dsp:cNvSpPr/>
      </dsp:nvSpPr>
      <dsp:spPr>
        <a:xfrm>
          <a:off x="3194670" y="1830443"/>
          <a:ext cx="667442" cy="580384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C6DFCD-E8B0-4425-82A9-09F602052AB5}">
      <dsp:nvSpPr>
        <dsp:cNvPr id="0" name=""/>
        <dsp:cNvSpPr/>
      </dsp:nvSpPr>
      <dsp:spPr>
        <a:xfrm rot="10800000">
          <a:off x="3194670" y="2053668"/>
          <a:ext cx="667442" cy="580384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5D1050-771A-49FB-AAB0-F28B25FA7C17}" type="datetimeFigureOut">
              <a:rPr lang="es-CL" smtClean="0"/>
              <a:t>27-04-2017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0589E0-E141-468E-9892-8F71D67D18E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19776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C9EB5A-0222-4ABF-82B0-6617BF9D5B47}" type="slidenum">
              <a:rPr lang="es-CL" smtClean="0"/>
              <a:t>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0924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5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1313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629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51453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75522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052156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13139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33397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42590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423581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629722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8298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28889-28F0-48A6-B614-8E5370FB79EF}" type="datetimeFigureOut">
              <a:rPr lang="es-CL" smtClean="0"/>
              <a:t>27-04-2017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87DF-C10B-4007-8EF3-94657C17292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312235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65912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102317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019612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00997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9738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949561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04518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027178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1966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  <p:pic>
        <p:nvPicPr>
          <p:cNvPr id="6" name="Imagen 5" descr="PORTADA PRESENTACION 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941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883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C28889-28F0-48A6-B614-8E5370FB79EF}" type="datetimeFigureOut">
              <a:rPr lang="es-CL" smtClean="0"/>
              <a:t>27-04-2017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BF87DF-C10B-4007-8EF3-94657C17292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841699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629722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829898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3659128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7102317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019612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00997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69738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6949561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104518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0271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062972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1966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  <p:pic>
        <p:nvPicPr>
          <p:cNvPr id="6" name="Imagen 5" descr="PORTADA PRESENTACION 01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941" y="0"/>
            <a:ext cx="887505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88303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08594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52083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60381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62998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2514536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5755227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10521564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1313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829898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333978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425907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42358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41E59-8A8F-0A4C-93EE-B523B8ABFE99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9AC5B-BFEC-1648-A59A-A9F657E358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6131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08594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5208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960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.xml"/><Relationship Id="rId3" Type="http://schemas.openxmlformats.org/officeDocument/2006/relationships/slideLayout" Target="../slideLayouts/slideLayout9.xml"/><Relationship Id="rId7" Type="http://schemas.openxmlformats.org/officeDocument/2006/relationships/slideLayout" Target="../slideLayouts/slideLayout1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0.xml"/><Relationship Id="rId9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9.xml"/><Relationship Id="rId3" Type="http://schemas.openxmlformats.org/officeDocument/2006/relationships/slideLayout" Target="../slideLayouts/slideLayout44.xml"/><Relationship Id="rId7" Type="http://schemas.openxmlformats.org/officeDocument/2006/relationships/slideLayout" Target="../slideLayouts/slideLayout48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slideLayout" Target="../slideLayouts/slideLayout47.xml"/><Relationship Id="rId11" Type="http://schemas.openxmlformats.org/officeDocument/2006/relationships/slideLayout" Target="../slideLayouts/slideLayout52.xml"/><Relationship Id="rId5" Type="http://schemas.openxmlformats.org/officeDocument/2006/relationships/slideLayout" Target="../slideLayouts/slideLayout46.xml"/><Relationship Id="rId10" Type="http://schemas.openxmlformats.org/officeDocument/2006/relationships/slideLayout" Target="../slideLayouts/slideLayout51.xml"/><Relationship Id="rId4" Type="http://schemas.openxmlformats.org/officeDocument/2006/relationships/slideLayout" Target="../slideLayouts/slideLayout45.xml"/><Relationship Id="rId9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41E59-8A8F-0A4C-93EE-B523B8ABFE99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9AC5B-BFEC-1648-A59A-A9F657E358BA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7" descr="FONDOSPPT-09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5131" y="0"/>
            <a:ext cx="922511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85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755" r:id="rId2"/>
    <p:sldLayoutId id="2147483756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B057C7-5851-C943-8F51-B5967FE176B2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D2441-0C3A-9349-8E11-5B762E2D0BBE}" type="slidenum">
              <a:rPr lang="es-ES" smtClean="0"/>
              <a:t>‹Nº›</a:t>
            </a:fld>
            <a:endParaRPr lang="es-ES"/>
          </a:p>
        </p:txBody>
      </p:sp>
      <p:pic>
        <p:nvPicPr>
          <p:cNvPr id="8" name="Imagen 7" descr="FONDOSPPT-10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248480" cy="6875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6736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4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41E59-8A8F-0A4C-93EE-B523B8ABFE99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9AC5B-BFEC-1648-A59A-A9F657E358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385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626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dirty="0" smtClean="0"/>
              <a:t>Haga clic para modificar el estilo de texto del patrón</a:t>
            </a:r>
          </a:p>
          <a:p>
            <a:pPr lvl="1"/>
            <a:r>
              <a:rPr lang="es-ES_tradnl" dirty="0" smtClean="0"/>
              <a:t>Segundo nivel</a:t>
            </a:r>
          </a:p>
          <a:p>
            <a:pPr lvl="2"/>
            <a:r>
              <a:rPr lang="es-ES_tradnl" dirty="0" smtClean="0"/>
              <a:t>Tercer nivel</a:t>
            </a:r>
          </a:p>
          <a:p>
            <a:pPr lvl="3"/>
            <a:r>
              <a:rPr lang="es-ES_tradnl" dirty="0" smtClean="0"/>
              <a:t>Cuarto nivel</a:t>
            </a:r>
          </a:p>
          <a:p>
            <a:pPr lvl="4"/>
            <a:r>
              <a:rPr lang="es-ES_tradnl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F373B5-2BD7-D446-8BB3-BF918A79101C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CAD3B-CB8F-E446-9CC3-65DDF0EF01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46268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241E59-8A8F-0A4C-93EE-B523B8ABFE99}" type="datetimeFigureOut">
              <a:rPr lang="es-ES" smtClean="0"/>
              <a:t>27/04/2017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9AC5B-BFEC-1648-A59A-A9F657E358B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385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601686" y="1480457"/>
            <a:ext cx="55408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sp>
        <p:nvSpPr>
          <p:cNvPr id="4" name="1 Título"/>
          <p:cNvSpPr txBox="1">
            <a:spLocks/>
          </p:cNvSpPr>
          <p:nvPr/>
        </p:nvSpPr>
        <p:spPr>
          <a:xfrm>
            <a:off x="1513108" y="2290543"/>
            <a:ext cx="6957933" cy="1470025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3600" dirty="0" smtClean="0">
                <a:solidFill>
                  <a:schemeClr val="bg1"/>
                </a:solidFill>
              </a:rPr>
              <a:t>PROGRAMA DE FOMENTO L ARTE EN LA EDUCACIÓN - ACCIONA</a:t>
            </a:r>
            <a:endParaRPr lang="es-CL" sz="3600" dirty="0">
              <a:solidFill>
                <a:schemeClr val="bg1"/>
              </a:solidFill>
            </a:endParaRPr>
          </a:p>
        </p:txBody>
      </p:sp>
      <p:sp>
        <p:nvSpPr>
          <p:cNvPr id="5" name="2 Subtítulo"/>
          <p:cNvSpPr txBox="1">
            <a:spLocks/>
          </p:cNvSpPr>
          <p:nvPr/>
        </p:nvSpPr>
        <p:spPr>
          <a:xfrm>
            <a:off x="2405738" y="4970986"/>
            <a:ext cx="6400800" cy="841648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CL" sz="1800" dirty="0" smtClean="0">
                <a:solidFill>
                  <a:schemeClr val="bg1"/>
                </a:solidFill>
              </a:rPr>
              <a:t>Departamento </a:t>
            </a:r>
            <a:r>
              <a:rPr lang="es-CL" sz="1800" dirty="0" smtClean="0">
                <a:solidFill>
                  <a:schemeClr val="bg1"/>
                </a:solidFill>
              </a:rPr>
              <a:t>de Educación y Formación en Artes y Cultura</a:t>
            </a:r>
            <a:endParaRPr lang="es-CL" sz="1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92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46856" y="2213992"/>
            <a:ext cx="8229600" cy="1143000"/>
          </a:xfrm>
        </p:spPr>
        <p:txBody>
          <a:bodyPr>
            <a:noAutofit/>
          </a:bodyPr>
          <a:lstStyle/>
          <a:p>
            <a:r>
              <a:rPr lang="es-CL" sz="2800" dirty="0" smtClean="0"/>
              <a:t>“Aumentar </a:t>
            </a:r>
            <a:r>
              <a:rPr lang="es-CL" sz="2800" dirty="0"/>
              <a:t>la participación activa de estudiantes en procesos de enseñanza – aprendizaje a través de la cultura y las artes, para que </a:t>
            </a:r>
            <a:r>
              <a:rPr lang="es-CL" sz="2800" dirty="0" smtClean="0"/>
              <a:t>fortalezcan </a:t>
            </a:r>
            <a:r>
              <a:rPr lang="es-CL" sz="2800" dirty="0"/>
              <a:t>sus capacidades socio afectivas, desarrollen su creatividad y valoren su patrimonio cultural </a:t>
            </a:r>
            <a:r>
              <a:rPr lang="es-CL" sz="2800" dirty="0" smtClean="0"/>
              <a:t>local”.</a:t>
            </a:r>
            <a:endParaRPr lang="es-CL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341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51312" y="547794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 smtClean="0">
                <a:solidFill>
                  <a:srgbClr val="0070C0"/>
                </a:solidFill>
              </a:rPr>
              <a:t>ESTRATEGIA </a:t>
            </a:r>
            <a:r>
              <a:rPr lang="es-CL" sz="2400" b="1" dirty="0" smtClean="0">
                <a:solidFill>
                  <a:srgbClr val="0070C0"/>
                </a:solidFill>
              </a:rPr>
              <a:t>ACCIONA</a:t>
            </a:r>
            <a:endParaRPr lang="es-CL" sz="2400" b="1" dirty="0" smtClean="0">
              <a:solidFill>
                <a:srgbClr val="0070C0"/>
              </a:solidFill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idx="1"/>
          </p:nvPr>
        </p:nvSpPr>
        <p:spPr>
          <a:xfrm>
            <a:off x="457200" y="1194620"/>
            <a:ext cx="8229600" cy="493154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s-CL" sz="2000" dirty="0" smtClean="0"/>
              <a:t>	El </a:t>
            </a:r>
            <a:r>
              <a:rPr lang="es-CL" sz="2000" dirty="0"/>
              <a:t>Programa busca posibilitar experiencias artísticas y culturales de los y las estudiantes, mediante una lógica experimental de proyectos artísticos culturales, con énfasis participativo, los que serán guiados por equipos compuestos por </a:t>
            </a:r>
            <a:r>
              <a:rPr lang="es-CL" sz="2000" dirty="0" smtClean="0"/>
              <a:t>docentes y artistas.</a:t>
            </a:r>
          </a:p>
          <a:p>
            <a:pPr marL="0" indent="0" algn="just">
              <a:buNone/>
            </a:pPr>
            <a:endParaRPr lang="es-CL" sz="2000" dirty="0" smtClean="0"/>
          </a:p>
          <a:p>
            <a:pPr marL="0" indent="0" algn="just">
              <a:buNone/>
            </a:pPr>
            <a:r>
              <a:rPr lang="es-CL" sz="2000" dirty="0" smtClean="0"/>
              <a:t>	Para </a:t>
            </a:r>
            <a:r>
              <a:rPr lang="es-CL" sz="2000" dirty="0"/>
              <a:t>lo anterior  requiere capacitar y/o actualizar a los y las docentes y artistas. Asimismo, es necesario desarrollar el vínculo de los establecimientos con su comunidad y los espacios culturales locales, mediante actividades de mediación artísticas/culturales, de modo de fortalecer la intervención en el aula. Para asegurar la sustentabilidad de estos procesos, se entregará asistencia técnica </a:t>
            </a:r>
            <a:r>
              <a:rPr lang="es-CL" sz="2000" dirty="0" smtClean="0"/>
              <a:t>a equipos </a:t>
            </a:r>
            <a:r>
              <a:rPr lang="es-CL" sz="2000" dirty="0"/>
              <a:t>directivos, sostenedores o administradores en ámbitos de liderazgo directivo/técnico y gestión de la diversidad.</a:t>
            </a:r>
          </a:p>
        </p:txBody>
      </p:sp>
    </p:spTree>
    <p:extLst>
      <p:ext uri="{BB962C8B-B14F-4D97-AF65-F5344CB8AC3E}">
        <p14:creationId xmlns:p14="http://schemas.microsoft.com/office/powerpoint/2010/main" val="74718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28800" y="385528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400" b="1" dirty="0" smtClean="0">
                <a:solidFill>
                  <a:srgbClr val="0070C0"/>
                </a:solidFill>
              </a:rPr>
              <a:t>COMPONENTES.</a:t>
            </a:r>
            <a:endParaRPr lang="es-CL" sz="2400" b="1" dirty="0">
              <a:solidFill>
                <a:srgbClr val="0070C0"/>
              </a:solidFill>
            </a:endParaRPr>
          </a:p>
        </p:txBody>
      </p:sp>
      <p:graphicFrame>
        <p:nvGraphicFramePr>
          <p:cNvPr id="3" name="2 Diagrama"/>
          <p:cNvGraphicFramePr/>
          <p:nvPr>
            <p:extLst>
              <p:ext uri="{D42A27DB-BD31-4B8C-83A1-F6EECF244321}">
                <p14:modId xmlns:p14="http://schemas.microsoft.com/office/powerpoint/2010/main" val="3233647950"/>
              </p:ext>
            </p:extLst>
          </p:nvPr>
        </p:nvGraphicFramePr>
        <p:xfrm>
          <a:off x="899592" y="1124744"/>
          <a:ext cx="7056784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5" name="4 Conector recto de flecha"/>
          <p:cNvCxnSpPr/>
          <p:nvPr/>
        </p:nvCxnSpPr>
        <p:spPr>
          <a:xfrm>
            <a:off x="6228184" y="2132856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CuadroTexto"/>
          <p:cNvSpPr txBox="1"/>
          <p:nvPr/>
        </p:nvSpPr>
        <p:spPr>
          <a:xfrm>
            <a:off x="6899804" y="1963579"/>
            <a:ext cx="186126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600" dirty="0" smtClean="0"/>
              <a:t>Caterina Forno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179512" y="1963579"/>
            <a:ext cx="18722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600" dirty="0" smtClean="0"/>
              <a:t>	José Cortés </a:t>
            </a:r>
            <a:endParaRPr lang="es-CL" sz="1400" dirty="0"/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6228184" y="4365104"/>
            <a:ext cx="50405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 de flecha"/>
          <p:cNvCxnSpPr/>
          <p:nvPr/>
        </p:nvCxnSpPr>
        <p:spPr>
          <a:xfrm flipH="1">
            <a:off x="2186282" y="2132856"/>
            <a:ext cx="5135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CuadroTexto"/>
          <p:cNvSpPr txBox="1"/>
          <p:nvPr/>
        </p:nvSpPr>
        <p:spPr>
          <a:xfrm>
            <a:off x="6811483" y="4148521"/>
            <a:ext cx="203790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600" dirty="0" smtClean="0"/>
              <a:t>Natascha Diharce</a:t>
            </a:r>
            <a:endParaRPr lang="es-CL" sz="16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610250" y="4210076"/>
            <a:ext cx="144147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1600" dirty="0" smtClean="0"/>
              <a:t>Nancy Mansilla</a:t>
            </a:r>
          </a:p>
          <a:p>
            <a:pPr algn="just"/>
            <a:r>
              <a:rPr lang="es-CL" sz="1400" dirty="0" smtClean="0"/>
              <a:t>	</a:t>
            </a:r>
          </a:p>
        </p:txBody>
      </p:sp>
      <p:cxnSp>
        <p:nvCxnSpPr>
          <p:cNvPr id="13" name="12 Conector recto de flecha"/>
          <p:cNvCxnSpPr/>
          <p:nvPr/>
        </p:nvCxnSpPr>
        <p:spPr>
          <a:xfrm flipH="1">
            <a:off x="2123729" y="4487075"/>
            <a:ext cx="51351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827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" grpId="0">
        <p:bldAsOne/>
      </p:bldGraphic>
      <p:bldP spid="6" grpId="0"/>
      <p:bldP spid="7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23528" y="274638"/>
            <a:ext cx="8229600" cy="1143000"/>
          </a:xfrm>
        </p:spPr>
        <p:txBody>
          <a:bodyPr>
            <a:noAutofit/>
          </a:bodyPr>
          <a:lstStyle/>
          <a:p>
            <a:r>
              <a:rPr lang="es-CL" sz="2400" b="1" dirty="0" smtClean="0">
                <a:solidFill>
                  <a:srgbClr val="0070C0"/>
                </a:solidFill>
              </a:rPr>
              <a:t>ACCIONA - MEDIACIÓN</a:t>
            </a:r>
            <a:endParaRPr lang="es-CL" sz="2400" b="1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27584" y="1700808"/>
            <a:ext cx="7704856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CL" sz="2000" dirty="0" smtClean="0"/>
              <a:t>COMPONENTE </a:t>
            </a:r>
            <a:r>
              <a:rPr lang="es-CL" sz="2000" dirty="0" smtClean="0"/>
              <a:t>ESTRATÉGICO </a:t>
            </a:r>
            <a:r>
              <a:rPr lang="es-CL" sz="2000" dirty="0" smtClean="0"/>
              <a:t>DEL PROGRAMA ACCIONA QUE OPERA CON </a:t>
            </a:r>
            <a:r>
              <a:rPr lang="es-CL" sz="2000" dirty="0" smtClean="0"/>
              <a:t>PRESUPUE STO </a:t>
            </a:r>
            <a:r>
              <a:rPr lang="es-CL" sz="2000" dirty="0" smtClean="0"/>
              <a:t>PROPIO EN TORNO A NECESIDADES DIAGNOSTIADAS POR LAS 15 DIRECCIONES REGIONALES DE CULTURA.</a:t>
            </a:r>
          </a:p>
          <a:p>
            <a:pPr algn="just"/>
            <a:endParaRPr lang="es-CL" sz="20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CL" sz="2000" dirty="0" smtClean="0"/>
              <a:t>PROPUESTAS EN TORNO A LA FORMACIÓN DE NUEVOS PÚBLICOS EN EL SISTEMA ESCOLAR.</a:t>
            </a:r>
          </a:p>
          <a:p>
            <a:pPr algn="just"/>
            <a:endParaRPr lang="es-CL" sz="20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CL" sz="2000" dirty="0" smtClean="0"/>
              <a:t>PROPUESTA </a:t>
            </a:r>
            <a:r>
              <a:rPr lang="es-CL" sz="2000" dirty="0" smtClean="0"/>
              <a:t>METODOLÓGICA DE DISEÑO EN 3 MOMENTOS</a:t>
            </a:r>
            <a:r>
              <a:rPr lang="es-CL" sz="2000" dirty="0" smtClean="0"/>
              <a:t>. </a:t>
            </a:r>
            <a:r>
              <a:rPr lang="es-CL" sz="2000" dirty="0" smtClean="0"/>
              <a:t>EXPERIENCIA SIGNIFICATIVAS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CL" sz="2000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CL" sz="2000" dirty="0" smtClean="0"/>
              <a:t> PROYECTOS CON ÁREAS ARTÍSTICAS.</a:t>
            </a:r>
            <a:endParaRPr lang="es-CL" sz="2000" dirty="0"/>
          </a:p>
        </p:txBody>
      </p:sp>
    </p:spTree>
    <p:extLst>
      <p:ext uri="{BB962C8B-B14F-4D97-AF65-F5344CB8AC3E}">
        <p14:creationId xmlns:p14="http://schemas.microsoft.com/office/powerpoint/2010/main" val="3459217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Título"/>
          <p:cNvSpPr>
            <a:spLocks noGrp="1"/>
          </p:cNvSpPr>
          <p:nvPr>
            <p:ph type="title"/>
          </p:nvPr>
        </p:nvSpPr>
        <p:spPr>
          <a:xfrm>
            <a:off x="323528" y="274638"/>
            <a:ext cx="8229600" cy="1143000"/>
          </a:xfrm>
        </p:spPr>
        <p:txBody>
          <a:bodyPr>
            <a:noAutofit/>
          </a:bodyPr>
          <a:lstStyle/>
          <a:p>
            <a:r>
              <a:rPr lang="es-CL" sz="2800" b="1" dirty="0" smtClean="0">
                <a:solidFill>
                  <a:srgbClr val="0070C0"/>
                </a:solidFill>
              </a:rPr>
              <a:t>PROYECTOS DESTACADOS.</a:t>
            </a:r>
            <a:endParaRPr lang="es-CL" sz="2800" b="1" dirty="0">
              <a:solidFill>
                <a:srgbClr val="0070C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827584" y="1700808"/>
            <a:ext cx="7704856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L" sz="2000" dirty="0" smtClean="0"/>
              <a:t>REGIONES: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CL" sz="2000" dirty="0" smtClean="0"/>
              <a:t>ETE. ENCUENTRO DE TEATRO ESCOLAR DE PUERTO MONTT (2014, 2015, 201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CL" sz="2000" dirty="0" smtClean="0"/>
              <a:t>PROYECTO DE FORMACIÓN DE ESPECTADORES BIOBÍO (2015 ARTES ESCÉNICAS, 2016 ARTES VISUALES)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CL" sz="2000" dirty="0" smtClean="0"/>
              <a:t>PROYECTO DE MEDIACIÓN CULTURAL MAULE.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CL" sz="2000" dirty="0"/>
          </a:p>
          <a:p>
            <a:pPr algn="just"/>
            <a:r>
              <a:rPr lang="es-CL" sz="2000" dirty="0" smtClean="0"/>
              <a:t>NIVEL CENTRAL Y ÁREAS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000" dirty="0" smtClean="0"/>
              <a:t>ITINERANCIA GALERÍA GABRIELA MISTRAL (2013, 2014, 2015, 2016)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000" dirty="0" smtClean="0"/>
              <a:t>PROYECTO DE MEDIACIÓN MUESTRA NACIONAL DE DRAMATURGIA</a:t>
            </a:r>
            <a:endParaRPr lang="es-CL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es-CL" sz="2000" dirty="0" smtClean="0"/>
              <a:t>CERRILLOS: ARCHIVO CERRILLOS, ESTUDIO ENTORNO ESCOLAR, EDUCAR A LA INSTITUCIÓN.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CL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CL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CL" sz="2000" dirty="0" smtClean="0"/>
          </a:p>
          <a:p>
            <a:pPr algn="just"/>
            <a:endParaRPr lang="es-CL" sz="20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CL" sz="2000" dirty="0" smtClean="0"/>
          </a:p>
        </p:txBody>
      </p:sp>
    </p:spTree>
    <p:extLst>
      <p:ext uri="{BB962C8B-B14F-4D97-AF65-F5344CB8AC3E}">
        <p14:creationId xmlns:p14="http://schemas.microsoft.com/office/powerpoint/2010/main" val="1265289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title"/>
          </p:nvPr>
        </p:nvSpPr>
        <p:spPr>
          <a:xfrm>
            <a:off x="323528" y="274638"/>
            <a:ext cx="8229600" cy="1143000"/>
          </a:xfrm>
        </p:spPr>
        <p:txBody>
          <a:bodyPr>
            <a:noAutofit/>
          </a:bodyPr>
          <a:lstStyle/>
          <a:p>
            <a:r>
              <a:rPr lang="es-CL" sz="2800" b="1" dirty="0" smtClean="0">
                <a:solidFill>
                  <a:srgbClr val="0070C0"/>
                </a:solidFill>
              </a:rPr>
              <a:t>DESAFÍOS Y PROYECCIONES</a:t>
            </a:r>
            <a:endParaRPr lang="es-CL" sz="2800" b="1" dirty="0">
              <a:solidFill>
                <a:srgbClr val="0070C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827584" y="1700808"/>
            <a:ext cx="770485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es-CL" sz="20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s-CL" sz="2000" dirty="0" smtClean="0"/>
              <a:t>FORTALECER EL DESARROLLO DE PROYECTOS DE MEDIACIÓN CON ÁREA DE MÚSICA Y AUDIOVISUAL. </a:t>
            </a:r>
          </a:p>
          <a:p>
            <a:pPr algn="just"/>
            <a:endParaRPr lang="es-CL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CL" sz="2000" dirty="0" smtClean="0"/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es-CL" sz="2000" dirty="0" smtClean="0"/>
          </a:p>
          <a:p>
            <a:pPr algn="just"/>
            <a:endParaRPr lang="es-CL" sz="2000" dirty="0" smtClean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es-CL" sz="2000" dirty="0" smtClean="0"/>
          </a:p>
        </p:txBody>
      </p:sp>
    </p:spTree>
    <p:extLst>
      <p:ext uri="{BB962C8B-B14F-4D97-AF65-F5344CB8AC3E}">
        <p14:creationId xmlns:p14="http://schemas.microsoft.com/office/powerpoint/2010/main" val="395558393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CION CNC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5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resentación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2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3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4_Diseño personalizado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7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PRESENTACION CNCA.potx</Template>
  <TotalTime>812</TotalTime>
  <Words>239</Words>
  <Application>Microsoft Office PowerPoint</Application>
  <PresentationFormat>Presentación en pantalla (4:3)</PresentationFormat>
  <Paragraphs>45</Paragraphs>
  <Slides>7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6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PRESENTACION CNCA</vt:lpstr>
      <vt:lpstr>5_Diseño personalizado</vt:lpstr>
      <vt:lpstr>Presentación1</vt:lpstr>
      <vt:lpstr>2_Diseño personalizado</vt:lpstr>
      <vt:lpstr>3_Diseño personalizado</vt:lpstr>
      <vt:lpstr>4_Diseño personalizado</vt:lpstr>
      <vt:lpstr>Presentación de PowerPoint</vt:lpstr>
      <vt:lpstr>“Aumentar la participación activa de estudiantes en procesos de enseñanza – aprendizaje a través de la cultura y las artes, para que fortalezcan sus capacidades socio afectivas, desarrollen su creatividad y valoren su patrimonio cultural local”.</vt:lpstr>
      <vt:lpstr>Presentación de PowerPoint</vt:lpstr>
      <vt:lpstr>Presentación de PowerPoint</vt:lpstr>
      <vt:lpstr>ACCIONA - MEDIACIÓN</vt:lpstr>
      <vt:lpstr>PROYECTOS DESTACADOS.</vt:lpstr>
      <vt:lpstr>DESAFÍOS Y PROYECCIONES</vt:lpstr>
    </vt:vector>
  </TitlesOfParts>
  <Company>CNCA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Milena Hachim</dc:creator>
  <cp:lastModifiedBy>Marcelo Andrés Lucero Tobar</cp:lastModifiedBy>
  <cp:revision>71</cp:revision>
  <dcterms:created xsi:type="dcterms:W3CDTF">2014-09-09T12:44:40Z</dcterms:created>
  <dcterms:modified xsi:type="dcterms:W3CDTF">2017-04-27T14:22:12Z</dcterms:modified>
</cp:coreProperties>
</file>