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8EDEA-B5C7-48C8-91C0-13432DF60F68}" type="datetimeFigureOut">
              <a:rPr lang="es-CL" smtClean="0"/>
              <a:t>05-06-2017</a:t>
            </a:fld>
            <a:endParaRPr lang="es-C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692C7-6481-41E2-98EC-AE58B1626A7A}" type="slidenum">
              <a:rPr lang="es-CL" smtClean="0"/>
              <a:t>‹Nº›</a:t>
            </a:fld>
            <a:endParaRPr lang="es-C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8EDEA-B5C7-48C8-91C0-13432DF60F68}" type="datetimeFigureOut">
              <a:rPr lang="es-CL" smtClean="0"/>
              <a:t>05-06-2017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692C7-6481-41E2-98EC-AE58B1626A7A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8EDEA-B5C7-48C8-91C0-13432DF60F68}" type="datetimeFigureOut">
              <a:rPr lang="es-CL" smtClean="0"/>
              <a:t>05-06-2017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692C7-6481-41E2-98EC-AE58B1626A7A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8EDEA-B5C7-48C8-91C0-13432DF60F68}" type="datetimeFigureOut">
              <a:rPr lang="es-CL" smtClean="0"/>
              <a:t>05-06-2017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692C7-6481-41E2-98EC-AE58B1626A7A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8EDEA-B5C7-48C8-91C0-13432DF60F68}" type="datetimeFigureOut">
              <a:rPr lang="es-CL" smtClean="0"/>
              <a:t>05-06-2017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692C7-6481-41E2-98EC-AE58B1626A7A}" type="slidenum">
              <a:rPr lang="es-CL" smtClean="0"/>
              <a:t>‹Nº›</a:t>
            </a:fld>
            <a:endParaRPr lang="es-C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8EDEA-B5C7-48C8-91C0-13432DF60F68}" type="datetimeFigureOut">
              <a:rPr lang="es-CL" smtClean="0"/>
              <a:t>05-06-2017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692C7-6481-41E2-98EC-AE58B1626A7A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8EDEA-B5C7-48C8-91C0-13432DF60F68}" type="datetimeFigureOut">
              <a:rPr lang="es-CL" smtClean="0"/>
              <a:t>05-06-2017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692C7-6481-41E2-98EC-AE58B1626A7A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8EDEA-B5C7-48C8-91C0-13432DF60F68}" type="datetimeFigureOut">
              <a:rPr lang="es-CL" smtClean="0"/>
              <a:t>05-06-2017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692C7-6481-41E2-98EC-AE58B1626A7A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8EDEA-B5C7-48C8-91C0-13432DF60F68}" type="datetimeFigureOut">
              <a:rPr lang="es-CL" smtClean="0"/>
              <a:t>05-06-2017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692C7-6481-41E2-98EC-AE58B1626A7A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8EDEA-B5C7-48C8-91C0-13432DF60F68}" type="datetimeFigureOut">
              <a:rPr lang="es-CL" smtClean="0"/>
              <a:t>05-06-2017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692C7-6481-41E2-98EC-AE58B1626A7A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8EDEA-B5C7-48C8-91C0-13432DF60F68}" type="datetimeFigureOut">
              <a:rPr lang="es-CL" smtClean="0"/>
              <a:t>05-06-2017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73692C7-6481-41E2-98EC-AE58B1626A7A}" type="slidenum">
              <a:rPr lang="es-CL" smtClean="0"/>
              <a:t>‹Nº›</a:t>
            </a:fld>
            <a:endParaRPr lang="es-C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9A8EDEA-B5C7-48C8-91C0-13432DF60F68}" type="datetimeFigureOut">
              <a:rPr lang="es-CL" smtClean="0"/>
              <a:t>05-06-2017</a:t>
            </a:fld>
            <a:endParaRPr lang="es-C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3692C7-6481-41E2-98EC-AE58B1626A7A}" type="slidenum">
              <a:rPr lang="es-CL" smtClean="0"/>
              <a:t>‹Nº›</a:t>
            </a:fld>
            <a:endParaRPr lang="es-CL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 smtClean="0"/>
              <a:t>Ejercicio elaboración de proyecto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907704" y="3789040"/>
            <a:ext cx="5112240" cy="1752600"/>
          </a:xfrm>
        </p:spPr>
        <p:txBody>
          <a:bodyPr>
            <a:normAutofit/>
          </a:bodyPr>
          <a:lstStyle/>
          <a:p>
            <a:r>
              <a:rPr lang="es-CL" sz="2800" dirty="0" smtClean="0"/>
              <a:t>Fomento al Arte en Educación </a:t>
            </a:r>
          </a:p>
          <a:p>
            <a:r>
              <a:rPr lang="es-CL" sz="2800" dirty="0" smtClean="0"/>
              <a:t>FAE 2018</a:t>
            </a:r>
            <a:endParaRPr lang="es-CL" sz="2800" dirty="0"/>
          </a:p>
        </p:txBody>
      </p:sp>
    </p:spTree>
    <p:extLst>
      <p:ext uri="{BB962C8B-B14F-4D97-AF65-F5344CB8AC3E}">
        <p14:creationId xmlns:p14="http://schemas.microsoft.com/office/powerpoint/2010/main" val="40050896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Plan de transferencia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dirty="0" smtClean="0"/>
              <a:t>Transferencia de conocimientos, conceptos, habilidades:</a:t>
            </a:r>
          </a:p>
          <a:p>
            <a:r>
              <a:rPr lang="es-CL" dirty="0" smtClean="0"/>
              <a:t>Tres sesiones desarrolladas por el/la docente participante del curso de perfeccionamiento;</a:t>
            </a:r>
          </a:p>
          <a:p>
            <a:r>
              <a:rPr lang="es-CL" dirty="0" smtClean="0"/>
              <a:t>1° sesión: conceptos básicos; 2 horas;</a:t>
            </a:r>
          </a:p>
          <a:p>
            <a:r>
              <a:rPr lang="es-CL" dirty="0" smtClean="0"/>
              <a:t>2° , 3° y 4° sesión: práctica de bailes tradicionales;</a:t>
            </a:r>
          </a:p>
          <a:p>
            <a:r>
              <a:rPr lang="es-CL" dirty="0" smtClean="0"/>
              <a:t>5° sesión entrega de dossier documental, de audio y  audiovisual para apoyar las clases;</a:t>
            </a:r>
          </a:p>
          <a:p>
            <a:r>
              <a:rPr lang="es-CL" dirty="0" smtClean="0"/>
              <a:t>Encuesta de satisfacción de la transferencia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709585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Estructura del formulario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 smtClean="0"/>
              <a:t>Diagnóstico</a:t>
            </a:r>
          </a:p>
          <a:p>
            <a:r>
              <a:rPr lang="es-CL" dirty="0" smtClean="0"/>
              <a:t>Justificación</a:t>
            </a:r>
          </a:p>
          <a:p>
            <a:r>
              <a:rPr lang="es-CL" dirty="0" smtClean="0"/>
              <a:t>Descripción</a:t>
            </a:r>
          </a:p>
          <a:p>
            <a:r>
              <a:rPr lang="es-CL" dirty="0" smtClean="0"/>
              <a:t>Objetivos</a:t>
            </a:r>
          </a:p>
          <a:p>
            <a:r>
              <a:rPr lang="es-CL" dirty="0" smtClean="0"/>
              <a:t>Actividades </a:t>
            </a:r>
          </a:p>
          <a:p>
            <a:r>
              <a:rPr lang="es-CL" dirty="0" smtClean="0"/>
              <a:t>Plan de evaluación</a:t>
            </a:r>
          </a:p>
          <a:p>
            <a:r>
              <a:rPr lang="es-CL" dirty="0" smtClean="0"/>
              <a:t>Beneficiarios/as directos</a:t>
            </a:r>
          </a:p>
          <a:p>
            <a:r>
              <a:rPr lang="es-CL" dirty="0" smtClean="0"/>
              <a:t>Beneficiarios indirectos</a:t>
            </a:r>
          </a:p>
          <a:p>
            <a:r>
              <a:rPr lang="es-CL" dirty="0" smtClean="0"/>
              <a:t>Plan de transferencia (formación)</a:t>
            </a:r>
          </a:p>
          <a:p>
            <a:r>
              <a:rPr lang="es-CL" dirty="0" smtClean="0"/>
              <a:t>Plan de difusión (difusión, extensión)</a:t>
            </a:r>
          </a:p>
          <a:p>
            <a:endParaRPr lang="es-CL" dirty="0" smtClean="0"/>
          </a:p>
        </p:txBody>
      </p:sp>
    </p:spTree>
    <p:extLst>
      <p:ext uri="{BB962C8B-B14F-4D97-AF65-F5344CB8AC3E}">
        <p14:creationId xmlns:p14="http://schemas.microsoft.com/office/powerpoint/2010/main" val="631260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Diagnóstico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CL" dirty="0" smtClean="0"/>
              <a:t>Tema, necesidad, iniciativa, situación a resolver, «problema»,  en educación artística.</a:t>
            </a:r>
          </a:p>
          <a:p>
            <a:endParaRPr lang="es-CL" dirty="0"/>
          </a:p>
          <a:p>
            <a:r>
              <a:rPr lang="es-CL" dirty="0" smtClean="0"/>
              <a:t>Aportar datos que respaldan que es una necesidad, carencia, problema; </a:t>
            </a:r>
          </a:p>
          <a:p>
            <a:r>
              <a:rPr lang="es-CL" dirty="0" smtClean="0"/>
              <a:t>Ejemplos: alta reprobación en la asignatura de artes visuales; profesores no saben cómo enseñar conceptos básicos de música (altura, duración, timbre, agógica, ritmo, melodía, etc.); mala convivencia entre estudiantes nativos y migrantes; artes integradas (enseñanza integrada);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4102346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Justificación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dirty="0" smtClean="0"/>
              <a:t>Por qué es relevante el proyecto?  Cuáles son las razones formativas, pedagógicas, artísticas, institucionales, </a:t>
            </a:r>
            <a:r>
              <a:rPr lang="es-CL" dirty="0" err="1" smtClean="0"/>
              <a:t>etc</a:t>
            </a:r>
            <a:r>
              <a:rPr lang="es-CL" dirty="0" smtClean="0"/>
              <a:t> que justifican esta iniciativa.</a:t>
            </a:r>
          </a:p>
          <a:p>
            <a:endParaRPr lang="es-CL" dirty="0"/>
          </a:p>
          <a:p>
            <a:r>
              <a:rPr lang="es-CL" dirty="0" smtClean="0"/>
              <a:t>Ejemplo: estudios señalan que cuando se enseñan las artes integradas los /as estudiantes asimilan mejor sus aprendizajes, les son mas significativos; programas de música tradicional y sus respectivos análisis permiten valorar la cultura propia; programas de danza  diaria aseguran una mejor condición física…; etc.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695260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Descripción del proyecto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CL" dirty="0" smtClean="0"/>
              <a:t>Consiste en la aplicación de un programa de danza escolar, de 6 medes de duración (mayo a  noviembre), de 4 horas semanales, 1 hora diaria, dirigido por una bailarina pedagoga, mediante el cual los estudiantes desarrollan habilidades y nociones básicas de equilibrio, secuencias de desplazamientos, expresión corporal, rítmica, trabajo grupal mediante coreografías sencillas, etc. dirigido a 30 estudiantes de primero básico, hombres y mujeres de la escuela MI GUITARRA. </a:t>
            </a:r>
          </a:p>
          <a:p>
            <a:r>
              <a:rPr lang="es-CL" dirty="0" smtClean="0"/>
              <a:t>Cada sesión es acompañada por </a:t>
            </a:r>
            <a:r>
              <a:rPr lang="es-CL" dirty="0" err="1" smtClean="0"/>
              <a:t>unA</a:t>
            </a:r>
            <a:r>
              <a:rPr lang="es-CL" dirty="0" smtClean="0"/>
              <a:t> pianista que interpreta melodías ad hoc a los ejercicios, así como melodías tradicionales, folklóricas, populares, clásicas para la creación de coreografías.</a:t>
            </a:r>
          </a:p>
          <a:p>
            <a:r>
              <a:rPr lang="es-CL" dirty="0" smtClean="0"/>
              <a:t>El proyecto contempla la compra de un aparato reproductor de música, 20 </a:t>
            </a:r>
            <a:r>
              <a:rPr lang="es-CL" dirty="0" err="1" smtClean="0"/>
              <a:t>CDs</a:t>
            </a:r>
            <a:r>
              <a:rPr lang="es-CL" dirty="0" smtClean="0"/>
              <a:t> de música (folk, popular, clásica), zapatillas y vestuario adecuado.</a:t>
            </a:r>
          </a:p>
          <a:p>
            <a:r>
              <a:rPr lang="es-CL" dirty="0" smtClean="0"/>
              <a:t>Culmina el proyecto con una presentación de lo aprendido, sintetizado en tres coreografías sencillas.  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141516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Objetivos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s-CL" dirty="0" smtClean="0"/>
              <a:t>Generales: mejorar la convivencia escolar entre estudiantes nativos y migrantes del segundo ciclo básico, mediante el desarrollo de un programa de arte que promueve la valoración de expresiones artísticas comunes a ambos grupos.</a:t>
            </a:r>
          </a:p>
          <a:p>
            <a:r>
              <a:rPr lang="es-CL" dirty="0" smtClean="0"/>
              <a:t>Objetivos específicos:</a:t>
            </a:r>
          </a:p>
          <a:p>
            <a:r>
              <a:rPr lang="es-CL" dirty="0" smtClean="0"/>
              <a:t>Reconocer la existencia de diversas expresiones culturales (sociales, políticas, sexuales, religiosas) y sus correlatos artísticos.</a:t>
            </a:r>
          </a:p>
          <a:p>
            <a:r>
              <a:rPr lang="es-CL" dirty="0" smtClean="0"/>
              <a:t>Practicar y reflexionar críticamente acerca de las expresiones artísticas propias (</a:t>
            </a:r>
            <a:r>
              <a:rPr lang="es-CL" dirty="0" err="1" smtClean="0"/>
              <a:t>reggaeton</a:t>
            </a:r>
            <a:r>
              <a:rPr lang="es-CL" dirty="0" smtClean="0"/>
              <a:t>, rap, hip hop, </a:t>
            </a:r>
            <a:r>
              <a:rPr lang="es-CL" dirty="0" err="1" smtClean="0"/>
              <a:t>graffiti</a:t>
            </a:r>
            <a:r>
              <a:rPr lang="es-CL" dirty="0" smtClean="0"/>
              <a:t>, murales, etc.), analizando contenidos, </a:t>
            </a:r>
            <a:r>
              <a:rPr lang="es-CL" dirty="0" err="1" smtClean="0"/>
              <a:t>ocasionalidad</a:t>
            </a:r>
            <a:r>
              <a:rPr lang="es-CL" dirty="0" smtClean="0"/>
              <a:t>, función de estas expresiones;</a:t>
            </a:r>
          </a:p>
          <a:p>
            <a:r>
              <a:rPr lang="es-CL" dirty="0" smtClean="0"/>
              <a:t>Crear canciones rap con letras que representen su sentir; las analizan y reflexionan acerca de ellas;</a:t>
            </a:r>
          </a:p>
          <a:p>
            <a:r>
              <a:rPr lang="es-CL" dirty="0" smtClean="0"/>
              <a:t>Desarrollar capacidades básicas de dibujo, pintura;</a:t>
            </a:r>
          </a:p>
          <a:p>
            <a:r>
              <a:rPr lang="es-CL" dirty="0" smtClean="0"/>
              <a:t>Pintar un mural colectivo que promueva la inclusión, integración de distintas culturas</a:t>
            </a:r>
          </a:p>
          <a:p>
            <a:r>
              <a:rPr lang="es-CL" dirty="0" smtClean="0"/>
              <a:t>Reflexionar  acerca  de laos efectos que produce la discriminación, la intolerancia a la diversidad; a las expresiones  artísticas diversas;  </a:t>
            </a:r>
          </a:p>
          <a:p>
            <a:endParaRPr lang="es-CL" dirty="0" smtClean="0"/>
          </a:p>
          <a:p>
            <a:endParaRPr lang="es-CL" dirty="0" smtClean="0"/>
          </a:p>
          <a:p>
            <a:r>
              <a:rPr lang="es-CL" dirty="0" smtClean="0"/>
              <a:t> 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6161515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Actividades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dirty="0" smtClean="0"/>
              <a:t>Genéricas:</a:t>
            </a:r>
          </a:p>
          <a:p>
            <a:r>
              <a:rPr lang="es-CL" dirty="0" smtClean="0"/>
              <a:t>Practican conceptos musicales (duración, altura, timbre, dinámica, ritmo, melodía, etc.)</a:t>
            </a:r>
          </a:p>
          <a:p>
            <a:r>
              <a:rPr lang="es-CL" dirty="0" smtClean="0"/>
              <a:t>Proponen definiciones para cada uno de ellos;</a:t>
            </a:r>
          </a:p>
          <a:p>
            <a:r>
              <a:rPr lang="es-CL" dirty="0" smtClean="0"/>
              <a:t>Reconocen los conceptos en melodías de su gusto (folk, pop, doctas, étnicas);</a:t>
            </a:r>
          </a:p>
          <a:p>
            <a:r>
              <a:rPr lang="es-CL" dirty="0" smtClean="0"/>
              <a:t>Crean patrones rítmicos y melódicos;</a:t>
            </a:r>
          </a:p>
          <a:p>
            <a:r>
              <a:rPr lang="es-CL" dirty="0" smtClean="0"/>
              <a:t>Acompañan canciones con esos patrones rítmicos y melódicos. </a:t>
            </a:r>
          </a:p>
        </p:txBody>
      </p:sp>
    </p:spTree>
    <p:extLst>
      <p:ext uri="{BB962C8B-B14F-4D97-AF65-F5344CB8AC3E}">
        <p14:creationId xmlns:p14="http://schemas.microsoft.com/office/powerpoint/2010/main" val="33716533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Beneficiarios/as directos/as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CL" dirty="0" smtClean="0"/>
              <a:t>Aquellos/as que participan directamente y aprenden del mismo</a:t>
            </a:r>
          </a:p>
          <a:p>
            <a:endParaRPr lang="es-CL" dirty="0"/>
          </a:p>
          <a:p>
            <a:r>
              <a:rPr lang="es-CL" dirty="0" smtClean="0"/>
              <a:t>32 niños y 28 niñas de 2° y 3° básico, de la escuela XXXXXX</a:t>
            </a:r>
          </a:p>
          <a:p>
            <a:endParaRPr lang="es-CL" dirty="0" smtClean="0"/>
          </a:p>
          <a:p>
            <a:r>
              <a:rPr lang="es-CL" dirty="0" smtClean="0"/>
              <a:t>4 docentes generalistas que sirven las horas de artes de 5° y 6° básico, con un máximo de 30 años de servicios.</a:t>
            </a:r>
          </a:p>
          <a:p>
            <a:endParaRPr lang="es-CL" dirty="0"/>
          </a:p>
          <a:p>
            <a:r>
              <a:rPr lang="es-CL" dirty="0" smtClean="0"/>
              <a:t>38 jóvenes instrumentistas de la orquesta, acompañados por 5 apoderados y dos docentes, estos últimos designados por la dirección del liceo.</a:t>
            </a:r>
          </a:p>
          <a:p>
            <a:endParaRPr lang="es-CL" dirty="0"/>
          </a:p>
          <a:p>
            <a:endParaRPr lang="es-CL" dirty="0" smtClean="0"/>
          </a:p>
          <a:p>
            <a:endParaRPr lang="es-CL" dirty="0"/>
          </a:p>
          <a:p>
            <a:endParaRPr lang="es-CL" dirty="0" smtClean="0"/>
          </a:p>
          <a:p>
            <a:r>
              <a:rPr lang="es-CL" dirty="0" smtClean="0"/>
              <a:t> 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823883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Beneficiarios indirectos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Los estudiantes de los cursos servidos por las/os docentes capacitados por el programa XXXX;</a:t>
            </a:r>
          </a:p>
          <a:p>
            <a:r>
              <a:rPr lang="es-CL" dirty="0" smtClean="0"/>
              <a:t>Público estudiantil asistente a los conciertos de la orquesta, estimado en 80 personas por presentación de cuatro escuelas distintas de la comuna;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3724633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84</TotalTime>
  <Words>767</Words>
  <Application>Microsoft Office PowerPoint</Application>
  <PresentationFormat>Presentación en pantalla (4:3)</PresentationFormat>
  <Paragraphs>70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Flujo</vt:lpstr>
      <vt:lpstr>Ejercicio elaboración de proyecto</vt:lpstr>
      <vt:lpstr>Estructura del formulario</vt:lpstr>
      <vt:lpstr>Diagnóstico</vt:lpstr>
      <vt:lpstr>Justificación</vt:lpstr>
      <vt:lpstr>Descripción del proyecto</vt:lpstr>
      <vt:lpstr>Objetivos</vt:lpstr>
      <vt:lpstr>Actividades</vt:lpstr>
      <vt:lpstr>Beneficiarios/as directos/as</vt:lpstr>
      <vt:lpstr>Beneficiarios indirectos</vt:lpstr>
      <vt:lpstr>Plan de transferencia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Ejercicio elaboración de proyecto</dc:title>
  <dc:creator>Miguel Angel Ramirez Hernández</dc:creator>
  <cp:lastModifiedBy>Miguel Angel Ramirez Hernández</cp:lastModifiedBy>
  <cp:revision>8</cp:revision>
  <dcterms:created xsi:type="dcterms:W3CDTF">2017-06-05T19:58:57Z</dcterms:created>
  <dcterms:modified xsi:type="dcterms:W3CDTF">2017-06-05T21:23:23Z</dcterms:modified>
</cp:coreProperties>
</file>