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85" r:id="rId11"/>
    <p:sldId id="271" r:id="rId12"/>
    <p:sldId id="272" r:id="rId13"/>
    <p:sldId id="273" r:id="rId14"/>
    <p:sldId id="286" r:id="rId15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>
        <p:scale>
          <a:sx n="107" d="100"/>
          <a:sy n="107" d="100"/>
        </p:scale>
        <p:origin x="-48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46D60-D691-4D22-81C8-926685D7FF6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182EC848-8ECC-4C61-8DED-CD69A3FF2183}">
      <dgm:prSet/>
      <dgm:spPr/>
      <dgm:t>
        <a:bodyPr/>
        <a:lstStyle/>
        <a:p>
          <a:pPr rtl="0"/>
          <a:r>
            <a:rPr lang="es-CL" b="1" dirty="0" smtClean="0"/>
            <a:t>550 millones</a:t>
          </a:r>
          <a:endParaRPr lang="es-CL" b="1" dirty="0"/>
        </a:p>
      </dgm:t>
    </dgm:pt>
    <dgm:pt modelId="{C63DCFC9-1C68-4C7F-ADE2-1A224D1112E4}" type="parTrans" cxnId="{0F9BCA3E-7EA2-4A5A-90CE-142988BA6A38}">
      <dgm:prSet/>
      <dgm:spPr/>
      <dgm:t>
        <a:bodyPr/>
        <a:lstStyle/>
        <a:p>
          <a:endParaRPr lang="es-CL"/>
        </a:p>
      </dgm:t>
    </dgm:pt>
    <dgm:pt modelId="{47910E8E-3568-449C-AE59-FCEB70ACAB2C}" type="sibTrans" cxnId="{0F9BCA3E-7EA2-4A5A-90CE-142988BA6A38}">
      <dgm:prSet/>
      <dgm:spPr/>
      <dgm:t>
        <a:bodyPr/>
        <a:lstStyle/>
        <a:p>
          <a:endParaRPr lang="es-CL"/>
        </a:p>
      </dgm:t>
    </dgm:pt>
    <dgm:pt modelId="{5A6C2CAC-E9AB-4F49-BCB7-099A47438031}" type="pres">
      <dgm:prSet presAssocID="{5DF46D60-D691-4D22-81C8-926685D7FF6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8612CE7-95F1-45B2-B3A5-DD76E42E00AA}" type="pres">
      <dgm:prSet presAssocID="{182EC848-8ECC-4C61-8DED-CD69A3FF2183}" presName="circle1" presStyleLbl="node1" presStyleIdx="0" presStyleCnt="1"/>
      <dgm:spPr/>
    </dgm:pt>
    <dgm:pt modelId="{F151A8A1-5D6B-431B-847B-1933B6742907}" type="pres">
      <dgm:prSet presAssocID="{182EC848-8ECC-4C61-8DED-CD69A3FF2183}" presName="space" presStyleCnt="0"/>
      <dgm:spPr/>
    </dgm:pt>
    <dgm:pt modelId="{6A134F80-6455-46E2-A1F7-0BB6AB896B2E}" type="pres">
      <dgm:prSet presAssocID="{182EC848-8ECC-4C61-8DED-CD69A3FF2183}" presName="rect1" presStyleLbl="alignAcc1" presStyleIdx="0" presStyleCnt="1"/>
      <dgm:spPr/>
      <dgm:t>
        <a:bodyPr/>
        <a:lstStyle/>
        <a:p>
          <a:endParaRPr lang="es-CL"/>
        </a:p>
      </dgm:t>
    </dgm:pt>
    <dgm:pt modelId="{C7D24932-330E-42A4-A567-FB9395D16860}" type="pres">
      <dgm:prSet presAssocID="{182EC848-8ECC-4C61-8DED-CD69A3FF218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D71B51A-FD59-4711-A19B-D8C507D235B9}" type="presOf" srcId="{182EC848-8ECC-4C61-8DED-CD69A3FF2183}" destId="{6A134F80-6455-46E2-A1F7-0BB6AB896B2E}" srcOrd="0" destOrd="0" presId="urn:microsoft.com/office/officeart/2005/8/layout/target3"/>
    <dgm:cxn modelId="{F226E445-74C3-4BDD-9807-517D41D2440F}" type="presOf" srcId="{5DF46D60-D691-4D22-81C8-926685D7FF6C}" destId="{5A6C2CAC-E9AB-4F49-BCB7-099A47438031}" srcOrd="0" destOrd="0" presId="urn:microsoft.com/office/officeart/2005/8/layout/target3"/>
    <dgm:cxn modelId="{0F9BCA3E-7EA2-4A5A-90CE-142988BA6A38}" srcId="{5DF46D60-D691-4D22-81C8-926685D7FF6C}" destId="{182EC848-8ECC-4C61-8DED-CD69A3FF2183}" srcOrd="0" destOrd="0" parTransId="{C63DCFC9-1C68-4C7F-ADE2-1A224D1112E4}" sibTransId="{47910E8E-3568-449C-AE59-FCEB70ACAB2C}"/>
    <dgm:cxn modelId="{25ECCE1F-AEEA-4975-A9AC-2069F36DEB93}" type="presOf" srcId="{182EC848-8ECC-4C61-8DED-CD69A3FF2183}" destId="{C7D24932-330E-42A4-A567-FB9395D16860}" srcOrd="1" destOrd="0" presId="urn:microsoft.com/office/officeart/2005/8/layout/target3"/>
    <dgm:cxn modelId="{69942850-72F2-47AC-B371-6BB4FA567E3D}" type="presParOf" srcId="{5A6C2CAC-E9AB-4F49-BCB7-099A47438031}" destId="{88612CE7-95F1-45B2-B3A5-DD76E42E00AA}" srcOrd="0" destOrd="0" presId="urn:microsoft.com/office/officeart/2005/8/layout/target3"/>
    <dgm:cxn modelId="{38B701BF-D562-4C92-B2E6-4B00C71EC676}" type="presParOf" srcId="{5A6C2CAC-E9AB-4F49-BCB7-099A47438031}" destId="{F151A8A1-5D6B-431B-847B-1933B6742907}" srcOrd="1" destOrd="0" presId="urn:microsoft.com/office/officeart/2005/8/layout/target3"/>
    <dgm:cxn modelId="{C91D1990-727A-45B3-8D01-3A858EC38B76}" type="presParOf" srcId="{5A6C2CAC-E9AB-4F49-BCB7-099A47438031}" destId="{6A134F80-6455-46E2-A1F7-0BB6AB896B2E}" srcOrd="2" destOrd="0" presId="urn:microsoft.com/office/officeart/2005/8/layout/target3"/>
    <dgm:cxn modelId="{FC074AB9-221E-47E9-9A49-B7AD92AC6073}" type="presParOf" srcId="{5A6C2CAC-E9AB-4F49-BCB7-099A47438031}" destId="{C7D24932-330E-42A4-A567-FB9395D1686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12CE7-95F1-45B2-B3A5-DD76E42E00AA}">
      <dsp:nvSpPr>
        <dsp:cNvPr id="0" name=""/>
        <dsp:cNvSpPr/>
      </dsp:nvSpPr>
      <dsp:spPr>
        <a:xfrm>
          <a:off x="0" y="0"/>
          <a:ext cx="461665" cy="46166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34F80-6455-46E2-A1F7-0BB6AB896B2E}">
      <dsp:nvSpPr>
        <dsp:cNvPr id="0" name=""/>
        <dsp:cNvSpPr/>
      </dsp:nvSpPr>
      <dsp:spPr>
        <a:xfrm>
          <a:off x="230832" y="0"/>
          <a:ext cx="1929407" cy="46166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200" b="1" kern="1200" dirty="0" smtClean="0"/>
            <a:t>550 millones</a:t>
          </a:r>
          <a:endParaRPr lang="es-CL" sz="2200" b="1" kern="1200" dirty="0"/>
        </a:p>
      </dsp:txBody>
      <dsp:txXfrm>
        <a:off x="230832" y="0"/>
        <a:ext cx="1929407" cy="461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3438A-4A89-452B-818C-0FC0E45760DA}" type="datetimeFigureOut">
              <a:rPr lang="es-CL" smtClean="0"/>
              <a:t>30-06-2017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B9865-1208-4165-96C9-56A43B6540B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72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30/06/2017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32560" y="764704"/>
            <a:ext cx="7406640" cy="1152128"/>
          </a:xfrm>
        </p:spPr>
        <p:txBody>
          <a:bodyPr>
            <a:normAutofit/>
          </a:bodyPr>
          <a:lstStyle/>
          <a:p>
            <a:r>
              <a:rPr lang="es-CL" sz="3200" dirty="0" smtClean="0"/>
              <a:t>Concurso de proyectos de </a:t>
            </a:r>
            <a:br>
              <a:rPr lang="es-CL" sz="3200" dirty="0" smtClean="0"/>
            </a:br>
            <a:r>
              <a:rPr lang="es-CL" sz="3200" dirty="0" smtClean="0"/>
              <a:t>Educación Artística</a:t>
            </a:r>
            <a:endParaRPr lang="es-CL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91680" y="2492896"/>
            <a:ext cx="6830576" cy="1285314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ctr"/>
            <a:endParaRPr lang="es-CL" sz="3200" b="1" dirty="0" smtClean="0"/>
          </a:p>
          <a:p>
            <a:pPr algn="ctr"/>
            <a:r>
              <a:rPr lang="es-CL" sz="3200" b="1" dirty="0" smtClean="0"/>
              <a:t>Fomento del Arte en Educación</a:t>
            </a:r>
          </a:p>
          <a:p>
            <a:pPr algn="ctr"/>
            <a:r>
              <a:rPr lang="es-CL" sz="3200" b="1" dirty="0" smtClean="0"/>
              <a:t>FAE   </a:t>
            </a:r>
            <a:r>
              <a:rPr lang="es-CL" sz="3200" b="1" dirty="0"/>
              <a:t>2018</a:t>
            </a:r>
          </a:p>
          <a:p>
            <a:pPr algn="ctr"/>
            <a:endParaRPr lang="es-CL" sz="3200" b="1" dirty="0"/>
          </a:p>
        </p:txBody>
      </p:sp>
      <p:pic>
        <p:nvPicPr>
          <p:cNvPr id="2355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8700" y="5085184"/>
            <a:ext cx="2269484" cy="1377531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051720" y="429309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Difusión Bases - Capacitación</a:t>
            </a:r>
            <a:endParaRPr lang="es-CL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512656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CL" sz="3200" dirty="0"/>
              <a:t>Documentos Obligatorios por </a:t>
            </a: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>Modalidad  </a:t>
            </a:r>
            <a:r>
              <a:rPr lang="es-CL" sz="3200" dirty="0"/>
              <a:t>-L1 L2 L3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88840"/>
            <a:ext cx="648072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2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592776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Documentos obligatorios L4</a:t>
            </a:r>
            <a:endParaRPr lang="es-CL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259632" y="1844824"/>
            <a:ext cx="7498080" cy="426794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719434"/>
              </p:ext>
            </p:extLst>
          </p:nvPr>
        </p:nvGraphicFramePr>
        <p:xfrm>
          <a:off x="1763688" y="1844822"/>
          <a:ext cx="6271602" cy="40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71602"/>
              </a:tblGrid>
              <a:tr h="640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4: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Instituciones y organismos de fomento del arte y la cultura que desarrollan proyectos con establecimientos educacionales  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000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Copia de los estatutos que rigen la institución postulante.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0748">
                <a:tc>
                  <a:txBody>
                    <a:bodyPr/>
                    <a:lstStyle/>
                    <a:p>
                      <a:pPr marL="0" lvl="0" indent="0" algn="just">
                        <a:buFont typeface="+mj-lt"/>
                        <a:buNone/>
                      </a:pPr>
                      <a:r>
                        <a:rPr lang="es-ES_tradnl" sz="1400" dirty="0">
                          <a:effectLst/>
                        </a:rPr>
                        <a:t>Carta/as de compromiso/s firmada/s por el/la Director/a/es de todos los  Establecimientos Educacionales con RBD que participan </a:t>
                      </a:r>
                      <a:r>
                        <a:rPr lang="es-ES_tradnl" sz="1400" dirty="0" smtClean="0">
                          <a:effectLst/>
                        </a:rPr>
                        <a:t>del </a:t>
                      </a:r>
                      <a:r>
                        <a:rPr lang="es-ES_tradnl" sz="1400" dirty="0">
                          <a:effectLst/>
                        </a:rPr>
                        <a:t>proyecto (si corresponde</a:t>
                      </a:r>
                      <a:r>
                        <a:rPr lang="es-ES_tradnl" sz="1400" dirty="0" smtClean="0">
                          <a:effectLst/>
                        </a:rPr>
                        <a:t>).</a:t>
                      </a: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del representante legal o del Director/a de la institución postulante: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869424">
                <a:tc>
                  <a:txBody>
                    <a:bodyPr/>
                    <a:lstStyle/>
                    <a:p>
                      <a:pPr marL="0" lvl="0" indent="0" algn="just">
                        <a:buFont typeface="+mj-lt"/>
                        <a:buNone/>
                      </a:pPr>
                      <a:r>
                        <a:rPr lang="es-ES_tradnl" sz="1400" dirty="0">
                          <a:effectLst/>
                        </a:rPr>
                        <a:t>Documento que acredite que la institución cuenta  con al menos tres años de trayectoria en el desarrollo de  programas educativos artísticos y culturales sistemáticos, destinados a niños, niñas y jóvenes en edad escolar (portafolio o dossier de programas</a:t>
                      </a:r>
                      <a:r>
                        <a:rPr lang="es-ES_tradnl" sz="1400" dirty="0" smtClean="0">
                          <a:effectLst/>
                        </a:rPr>
                        <a:t>).</a:t>
                      </a: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 smtClean="0">
                        <a:effectLst/>
                      </a:endParaRPr>
                    </a:p>
                    <a:p>
                      <a:pPr marL="0" lvl="0" indent="0" algn="just">
                        <a:buFont typeface="+mj-lt"/>
                        <a:buNone/>
                      </a:pPr>
                      <a:endParaRPr lang="es-CL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Cotizaciones por bienes y/o servicios señalados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del cofinanciamiento proveniente de terceros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Autorización o cesión de derechos de autor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00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Cartas de compromiso de los integrantes del equipo de trabajo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11915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216" y="2492896"/>
            <a:ext cx="1656184" cy="1034195"/>
          </a:xfrm>
          <a:prstGeom prst="rect">
            <a:avLst/>
          </a:prstGeom>
          <a:noFill/>
        </p:spPr>
      </p:pic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20888"/>
            <a:ext cx="6011505" cy="3168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1187624" y="764704"/>
            <a:ext cx="5512656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s-CL" sz="3200" dirty="0" smtClean="0"/>
              <a:t>Documentos Obligatorios por </a:t>
            </a:r>
            <a:br>
              <a:rPr lang="es-CL" sz="3200" dirty="0" smtClean="0"/>
            </a:br>
            <a:r>
              <a:rPr lang="es-CL" sz="3200" dirty="0" smtClean="0"/>
              <a:t>Modalidad  -L4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5958939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Documentación adicional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Adjuntar toda información no obligatoria que sea relevante para evaluar el proyecto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288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Consultas referidas a Bases FAE 2018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775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1052736"/>
            <a:ext cx="4000488" cy="100811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Objetivo General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162180"/>
            <a:ext cx="7498080" cy="3767150"/>
          </a:xfrm>
        </p:spPr>
        <p:txBody>
          <a:bodyPr/>
          <a:lstStyle/>
          <a:p>
            <a:endParaRPr lang="es-CL" dirty="0" smtClean="0"/>
          </a:p>
          <a:p>
            <a:pPr marL="82296" indent="0">
              <a:buNone/>
            </a:pPr>
            <a:r>
              <a:rPr lang="es-CL" dirty="0" smtClean="0"/>
              <a:t>Contribuir al fortalecimiento de la educación artística  de niños, niñas y jóvenes en edad escolar que ofrecen establecimientos educacionales especializados y de formación general, así como instituciones artísticas y culturales</a:t>
            </a:r>
            <a:endParaRPr lang="es-CL" dirty="0"/>
          </a:p>
        </p:txBody>
      </p:sp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3475" y="214291"/>
            <a:ext cx="1573336" cy="9824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6136" y="952276"/>
            <a:ext cx="1803967" cy="1126477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985292"/>
            <a:ext cx="4441161" cy="99898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Líneas (quiénes postulan)</a:t>
            </a:r>
            <a:endParaRPr lang="es-CL" sz="32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889903"/>
              </p:ext>
            </p:extLst>
          </p:nvPr>
        </p:nvGraphicFramePr>
        <p:xfrm>
          <a:off x="1691680" y="2276872"/>
          <a:ext cx="6696744" cy="37856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6696744"/>
              </a:tblGrid>
              <a:tr h="269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solidFill>
                            <a:schemeClr val="tx1"/>
                          </a:solidFill>
                          <a:effectLst/>
                        </a:rPr>
                        <a:t>Líneas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25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1: Escuelas/Liceos de Educación  Artística </a:t>
                      </a:r>
                      <a:r>
                        <a:rPr lang="es-ES" sz="1400" dirty="0" smtClean="0">
                          <a:effectLst/>
                        </a:rPr>
                        <a:t>Especializada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37 EE</a:t>
                      </a:r>
                      <a:r>
                        <a:rPr lang="es-ES" sz="1400" baseline="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clasificados por </a:t>
                      </a:r>
                      <a:r>
                        <a:rPr lang="es-ES" sz="1400" baseline="0" dirty="0" err="1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Mineduc</a:t>
                      </a:r>
                      <a:endParaRPr lang="es-CL" sz="14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325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2: Escuelas y Liceos de formación general con énfasis en formación </a:t>
                      </a:r>
                      <a:r>
                        <a:rPr lang="es-ES" sz="1400" dirty="0" smtClean="0">
                          <a:effectLst/>
                        </a:rPr>
                        <a:t>artística </a:t>
                      </a: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(4 horas de artes en horas de libre disposición y/o PME extraescolar)</a:t>
                      </a:r>
                      <a:endParaRPr lang="es-CL" sz="14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325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3: Instituciones y organismos que imparten  formación artística y cultural especializada para niños, niñas y jóvenes en edad escolar, del sistema no formal de </a:t>
                      </a:r>
                      <a:r>
                        <a:rPr lang="es-ES" sz="1400" dirty="0" smtClean="0">
                          <a:effectLst/>
                        </a:rPr>
                        <a:t>educación  </a:t>
                      </a: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(misión es formar en artes)</a:t>
                      </a:r>
                      <a:endParaRPr lang="es-CL" sz="14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  <a:tr h="133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Línea 4: Instituciones y organismos de fomento del arte y la cultura que desarrollan proyectos con establecimientos educacionales  </a:t>
                      </a:r>
                      <a:endParaRPr lang="es-ES" sz="1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Gill Sans MT" pitchFamily="34" charset="0"/>
                          <a:ea typeface="Times New Roman"/>
                        </a:rPr>
                        <a:t>(con escuelas subvencionadas en su especialidad)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314" marR="65314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31640" y="692696"/>
            <a:ext cx="3096344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L" sz="3600" dirty="0" smtClean="0"/>
              <a:t>Modalidades</a:t>
            </a:r>
            <a:endParaRPr lang="es-CL" sz="3600" dirty="0"/>
          </a:p>
        </p:txBody>
      </p:sp>
      <p:pic>
        <p:nvPicPr>
          <p:cNvPr id="4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264" y="5517232"/>
            <a:ext cx="1695152" cy="1058528"/>
          </a:xfrm>
          <a:prstGeom prst="rect">
            <a:avLst/>
          </a:prstGeom>
          <a:noFill/>
        </p:spPr>
      </p:pic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033484"/>
              </p:ext>
            </p:extLst>
          </p:nvPr>
        </p:nvGraphicFramePr>
        <p:xfrm>
          <a:off x="1435100" y="2204864"/>
          <a:ext cx="6881315" cy="316834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24325"/>
                <a:gridCol w="4556990"/>
              </a:tblGrid>
              <a:tr h="411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Modalidad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Línea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/>
                </a:tc>
              </a:tr>
              <a:tr h="492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Formación y Perfeccionamiento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Línea </a:t>
                      </a:r>
                      <a:r>
                        <a:rPr lang="es-ES" sz="1200" dirty="0">
                          <a:effectLst/>
                        </a:rPr>
                        <a:t>1: </a:t>
                      </a:r>
                      <a:r>
                        <a:rPr lang="es-ES" sz="1200" dirty="0" smtClean="0">
                          <a:effectLst/>
                        </a:rPr>
                        <a:t>Escuelas </a:t>
                      </a:r>
                      <a:r>
                        <a:rPr lang="es-ES" sz="1200" dirty="0">
                          <a:effectLst/>
                        </a:rPr>
                        <a:t>y Liceos de Educación Artística Especializada 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Línea 2: Escuelas y Liceos de formación general con énfasis en la formación artística </a:t>
                      </a:r>
                      <a:endParaRPr lang="es-CL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Línea 3: Instituciones y organismos que imparten  formación artística y cultural especializada para niños, niñas y jóvenes en edad escolar, del sistema no formal de educación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/>
                </a:tc>
              </a:tr>
              <a:tr h="429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Gestión del Currículum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Difusión y Extensión Artística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9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Talentos </a:t>
                      </a:r>
                      <a:r>
                        <a:rPr lang="es-ES" sz="1200" dirty="0" smtClean="0">
                          <a:effectLst/>
                        </a:rPr>
                        <a:t>Artísticos (4° Bas-3° </a:t>
                      </a:r>
                      <a:r>
                        <a:rPr lang="es-ES" sz="1200" dirty="0" err="1" smtClean="0">
                          <a:effectLst/>
                        </a:rPr>
                        <a:t>Med</a:t>
                      </a:r>
                      <a:r>
                        <a:rPr lang="es-ES" sz="1200" dirty="0" smtClean="0">
                          <a:effectLst/>
                        </a:rPr>
                        <a:t>)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9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Formación y Perfeccionamiento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Línea 4 : Instituciones y organismos de fomento del arte y la cultura que desarrollan proyectos con establecimientos educacionales  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/>
                </a:tc>
              </a:tr>
              <a:tr h="481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Mediación Artística-Cultural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093" marR="64093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35696" y="260648"/>
            <a:ext cx="3352416" cy="92211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Recursos en M$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899520"/>
          </a:xfrm>
        </p:spPr>
        <p:txBody>
          <a:bodyPr>
            <a:normAutofit fontScale="92500" lnSpcReduction="10000"/>
          </a:bodyPr>
          <a:lstStyle/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sz="1400" dirty="0" smtClean="0"/>
          </a:p>
          <a:p>
            <a:r>
              <a:rPr lang="es-CL" sz="1700" dirty="0" smtClean="0"/>
              <a:t>* Co-Financiamiento obligatorio: L1,L2,L3 10% ; L4 25%</a:t>
            </a:r>
          </a:p>
          <a:p>
            <a:r>
              <a:rPr lang="es-CL" sz="1700" dirty="0" smtClean="0"/>
              <a:t>Modalidad Talentos no exige cofinanciamiento </a:t>
            </a:r>
            <a:endParaRPr lang="es-CL" sz="17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805229"/>
              </p:ext>
            </p:extLst>
          </p:nvPr>
        </p:nvGraphicFramePr>
        <p:xfrm>
          <a:off x="1763688" y="2992832"/>
          <a:ext cx="5951985" cy="238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397"/>
                <a:gridCol w="1190397"/>
                <a:gridCol w="1190397"/>
                <a:gridCol w="1190397"/>
                <a:gridCol w="1190397"/>
              </a:tblGrid>
              <a:tr h="320776">
                <a:tc>
                  <a:txBody>
                    <a:bodyPr/>
                    <a:lstStyle/>
                    <a:p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1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2 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3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LINEA 4</a:t>
                      </a:r>
                      <a:endParaRPr lang="es-CL" sz="1500" dirty="0"/>
                    </a:p>
                  </a:txBody>
                  <a:tcPr/>
                </a:tc>
              </a:tr>
              <a:tr h="474572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FORM-PERFECC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12.000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</a:tr>
              <a:tr h="474572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GESTION CURRICUC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12.000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</a:tr>
              <a:tr h="320776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DIFUSIÓN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10.000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0</a:t>
                      </a:r>
                      <a:endParaRPr lang="es-CL" sz="1500" dirty="0"/>
                    </a:p>
                  </a:txBody>
                  <a:tcPr/>
                </a:tc>
              </a:tr>
              <a:tr h="320776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MEDIACIÓ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8.000 *</a:t>
                      </a:r>
                      <a:endParaRPr lang="es-CL" sz="1500" dirty="0"/>
                    </a:p>
                  </a:txBody>
                  <a:tcPr/>
                </a:tc>
              </a:tr>
              <a:tr h="320776"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TALENTOS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5.000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5.000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5.000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500" dirty="0" smtClean="0"/>
                        <a:t>----</a:t>
                      </a:r>
                      <a:endParaRPr lang="es-CL" sz="15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152" y="328166"/>
            <a:ext cx="1296144" cy="809370"/>
          </a:xfrm>
          <a:prstGeom prst="rect">
            <a:avLst/>
          </a:prstGeom>
          <a:noFill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1916832"/>
            <a:ext cx="6624736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297970855"/>
              </p:ext>
            </p:extLst>
          </p:nvPr>
        </p:nvGraphicFramePr>
        <p:xfrm>
          <a:off x="2123728" y="1383159"/>
          <a:ext cx="2160240" cy="461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5080608" cy="7060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2400" dirty="0" smtClean="0"/>
              <a:t>Antecedentes Obligatorios Evaluación</a:t>
            </a:r>
            <a:endParaRPr lang="es-CL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64137"/>
              </p:ext>
            </p:extLst>
          </p:nvPr>
        </p:nvGraphicFramePr>
        <p:xfrm>
          <a:off x="1619672" y="1700809"/>
          <a:ext cx="6840760" cy="4032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0760"/>
              </a:tblGrid>
              <a:tr h="620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1: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Escuelas y Liceos de Educación Artística Especializada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 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9305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Copia de los estatutos (o su equivalente jurídico) que rigen la institución responsable del proyecto (persona jurídica sostenedora del establecimiento), excepto </a:t>
                      </a:r>
                      <a:r>
                        <a:rPr lang="es-ES_tradnl" sz="1400" dirty="0" err="1">
                          <a:effectLst/>
                        </a:rPr>
                        <a:t>Daem</a:t>
                      </a:r>
                      <a:r>
                        <a:rPr lang="es-ES_tradnl" sz="1400" dirty="0">
                          <a:effectLst/>
                        </a:rPr>
                        <a:t>, DEM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0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firmada por el/la Director/a del Establecimiento Educacional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0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Documento que certifique que el establecimiento educacional realiza educación artística especializada y/o diferenciada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Cotizaciones por bienes y/o servicios señalados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101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Autorización o cesión de derechos de autor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0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Cartas de compromiso de c/u los integrantes del equipo de trabajo (si corresponde (aceptación y participación)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461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Continuac</a:t>
            </a:r>
            <a:r>
              <a:rPr lang="es-CL" dirty="0" smtClean="0"/>
              <a:t>…</a:t>
            </a:r>
            <a:endParaRPr lang="es-CL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633468"/>
              </p:ext>
            </p:extLst>
          </p:nvPr>
        </p:nvGraphicFramePr>
        <p:xfrm>
          <a:off x="1691680" y="1988841"/>
          <a:ext cx="6343610" cy="4632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610"/>
              </a:tblGrid>
              <a:tr h="705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2: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Escuelas y Liceos de formación general con énfasis en la formación artística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05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Copia de los estatutos (o su equivalente jurídico) que rigen la institución responsable del proyecto (persona jurídica sostenedora del establecimiento),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 de compromiso firmada por el/la Director/a del Establecimiento Educacional: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Copia del Proyecto Educativo Institucional del establecimiento educacional.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40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Documento que certifique que el establecimiento educacional realiza una formación con énfasis en el arte y la cultura  destinando al menos, 4 horas semanales en Talleres Artísticos, pudiendo estas corresponder total o parcialmente a JEC y/o PME: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5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Cotizaciones por bienes y/o servicios señalados: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50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Autorización o cesión de derechos de autor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0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Cartas de compromiso de los integrantes del equipo de trabajo (si corresponde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1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>
                          <a:effectLst/>
                        </a:rPr>
                        <a:t> </a:t>
                      </a:r>
                      <a:endParaRPr lang="es-C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14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2 Marcador de contenido"/>
          <p:cNvSpPr txBox="1">
            <a:spLocks/>
          </p:cNvSpPr>
          <p:nvPr/>
        </p:nvSpPr>
        <p:spPr>
          <a:xfrm>
            <a:off x="1588008" y="16002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es-CL" dirty="0" smtClean="0"/>
              <a:t> </a:t>
            </a:r>
            <a:endParaRPr lang="es-CL" dirty="0"/>
          </a:p>
        </p:txBody>
      </p:sp>
      <p:pic>
        <p:nvPicPr>
          <p:cNvPr id="5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8184" y="260648"/>
            <a:ext cx="2631256" cy="16430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164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 smtClean="0"/>
              <a:t>Continuac</a:t>
            </a:r>
            <a:r>
              <a:rPr lang="es-CL" dirty="0" smtClean="0"/>
              <a:t>….</a:t>
            </a:r>
            <a:endParaRPr lang="es-CL" dirty="0"/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112933"/>
              </p:ext>
            </p:extLst>
          </p:nvPr>
        </p:nvGraphicFramePr>
        <p:xfrm>
          <a:off x="1835696" y="1628798"/>
          <a:ext cx="6199594" cy="4224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9594"/>
              </a:tblGrid>
              <a:tr h="980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Línea 3: </a:t>
                      </a:r>
                      <a:r>
                        <a:rPr lang="es-ES" sz="1400" u="sng" dirty="0">
                          <a:solidFill>
                            <a:schemeClr val="tx1"/>
                          </a:solidFill>
                          <a:effectLst/>
                        </a:rPr>
                        <a:t>Instituciones y organismos que imparten  formación artística y cultural especializada para niños, niñas y jóvenes en edad escolar, del sistema no formal de educación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673866">
                <a:tc>
                  <a:txBody>
                    <a:bodyPr/>
                    <a:lstStyle/>
                    <a:p>
                      <a:pPr marL="342900" lvl="0" indent="-342900" algn="ctr">
                        <a:buFont typeface="+mj-lt"/>
                        <a:buAutoNum type="arabicPeriod"/>
                      </a:pPr>
                      <a:r>
                        <a:rPr lang="es-ES_tradnl" sz="1400">
                          <a:effectLst/>
                        </a:rPr>
                        <a:t>Copia de los estatutos que rigen la institución postulante.</a:t>
                      </a:r>
                      <a:endParaRPr lang="es-CL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400">
                          <a:effectLst/>
                        </a:rPr>
                        <a:t> 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2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Carta de compromiso firmada por el representante legal o del director/a de la institución postulante: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Copia del Plan  de estudio que ofrece la institución que postula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26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Carta/s de compromiso/s firmada/s por el/la Director/a/es del Establecimiento para la ejecución del proyecto (si corresponde):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Cotizaciones por bienes y/o servicios señalados: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>
                          <a:effectLst/>
                        </a:rPr>
                        <a:t>Autorización o cesión de derechos de autor (si corresponde):</a:t>
                      </a:r>
                      <a:endParaRPr lang="es-C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63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dirty="0">
                          <a:effectLst/>
                        </a:rPr>
                        <a:t>Cartas de compromiso de los integrantes del equipo de trabajo (si corresponde):</a:t>
                      </a:r>
                      <a:endParaRPr lang="es-C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7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557808"/>
            <a:ext cx="6376752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L" sz="3200" dirty="0" smtClean="0"/>
              <a:t>Documentos Obligatorios por Modalidad  -L1 L2 L3</a:t>
            </a:r>
            <a:endParaRPr lang="es-CL" sz="3200" dirty="0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805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s-CL" sz="800" dirty="0" smtClean="0"/>
          </a:p>
          <a:p>
            <a:pPr marL="82296" indent="0">
              <a:buNone/>
            </a:pPr>
            <a:endParaRPr lang="es-CL" sz="800" dirty="0"/>
          </a:p>
          <a:p>
            <a:pPr marL="82296" indent="0">
              <a:buNone/>
            </a:pPr>
            <a:endParaRPr lang="es-CL" sz="800" dirty="0" smtClean="0"/>
          </a:p>
          <a:p>
            <a:pPr marL="82296" indent="0">
              <a:buNone/>
            </a:pPr>
            <a:endParaRPr lang="es-CL" sz="800" dirty="0" smtClean="0"/>
          </a:p>
        </p:txBody>
      </p:sp>
      <p:pic>
        <p:nvPicPr>
          <p:cNvPr id="5" name="Picture 2" descr="Resultado de imagen para niños bailan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2348880"/>
            <a:ext cx="1568647" cy="979533"/>
          </a:xfrm>
          <a:prstGeom prst="rect">
            <a:avLst/>
          </a:prstGeom>
          <a:noFill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5599113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360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971</TotalTime>
  <Words>858</Words>
  <Application>Microsoft Office PowerPoint</Application>
  <PresentationFormat>Presentación en pantalla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Solsticio</vt:lpstr>
      <vt:lpstr>Concurso de proyectos de  Educación Artística</vt:lpstr>
      <vt:lpstr> Objetivo General </vt:lpstr>
      <vt:lpstr>Líneas (quiénes postulan)</vt:lpstr>
      <vt:lpstr>Modalidades</vt:lpstr>
      <vt:lpstr>Recursos en M$</vt:lpstr>
      <vt:lpstr>Antecedentes Obligatorios Evaluación</vt:lpstr>
      <vt:lpstr>Continuac…</vt:lpstr>
      <vt:lpstr>Continuac….</vt:lpstr>
      <vt:lpstr>Documentos Obligatorios por Modalidad  -L1 L2 L3</vt:lpstr>
      <vt:lpstr>Documentos Obligatorios por  Modalidad  -L1 L2 L3</vt:lpstr>
      <vt:lpstr>Documentos obligatorios L4</vt:lpstr>
      <vt:lpstr>Presentación de PowerPoint</vt:lpstr>
      <vt:lpstr>Documentación adicional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Concurso de proyectos</dc:title>
  <dc:creator>Miguel Ramirez Hernandez</dc:creator>
  <cp:lastModifiedBy>Miguel Angel Ramirez Hernández</cp:lastModifiedBy>
  <cp:revision>44</cp:revision>
  <cp:lastPrinted>2017-05-29T12:36:23Z</cp:lastPrinted>
  <dcterms:created xsi:type="dcterms:W3CDTF">2016-09-08T21:21:38Z</dcterms:created>
  <dcterms:modified xsi:type="dcterms:W3CDTF">2017-06-30T16:29:54Z</dcterms:modified>
</cp:coreProperties>
</file>