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7" r:id="rId11"/>
    <p:sldId id="268" r:id="rId12"/>
    <p:sldId id="269" r:id="rId13"/>
    <p:sldId id="270" r:id="rId14"/>
    <p:sldId id="285" r:id="rId15"/>
    <p:sldId id="271" r:id="rId16"/>
    <p:sldId id="272" r:id="rId17"/>
    <p:sldId id="273" r:id="rId18"/>
    <p:sldId id="264" r:id="rId19"/>
    <p:sldId id="274" r:id="rId20"/>
    <p:sldId id="26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26/05/2017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ondosdecultura.gob.cl/ayuda/postulacione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ndosdecultura.gob.cl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764704"/>
            <a:ext cx="7406640" cy="1152128"/>
          </a:xfrm>
        </p:spPr>
        <p:txBody>
          <a:bodyPr>
            <a:normAutofit/>
          </a:bodyPr>
          <a:lstStyle/>
          <a:p>
            <a:r>
              <a:rPr lang="es-CL" sz="3200" dirty="0" smtClean="0"/>
              <a:t>Concurso de proyectos de Educación Artística</a:t>
            </a:r>
            <a:endParaRPr lang="es-CL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2564904"/>
            <a:ext cx="7406640" cy="128531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CL" sz="3200" b="1" dirty="0" smtClean="0"/>
              <a:t>FAE</a:t>
            </a:r>
          </a:p>
          <a:p>
            <a:pPr algn="ctr"/>
            <a:r>
              <a:rPr lang="es-CL" sz="3200" b="1" dirty="0" smtClean="0"/>
              <a:t>Fomento del Arte en Educación</a:t>
            </a:r>
            <a:endParaRPr lang="es-CL" sz="3200" b="1" dirty="0"/>
          </a:p>
        </p:txBody>
      </p:sp>
      <p:pic>
        <p:nvPicPr>
          <p:cNvPr id="2355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8700" y="5085184"/>
            <a:ext cx="2269484" cy="137753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051720" y="42930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Capacitación </a:t>
            </a:r>
            <a:r>
              <a:rPr lang="es-CL" dirty="0" err="1" smtClean="0"/>
              <a:t>Call</a:t>
            </a:r>
            <a:r>
              <a:rPr lang="es-CL" dirty="0" smtClean="0"/>
              <a:t> Center CNCA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080608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2400" dirty="0" smtClean="0"/>
              <a:t>Antecedentes Obligatorios Evaluación</a:t>
            </a:r>
            <a:endParaRPr lang="es-CL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64137"/>
              </p:ext>
            </p:extLst>
          </p:nvPr>
        </p:nvGraphicFramePr>
        <p:xfrm>
          <a:off x="1619672" y="1700809"/>
          <a:ext cx="6840760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760"/>
              </a:tblGrid>
              <a:tr h="62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1: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Escuelas y Liceos de Educación Artística Especializada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30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(o su equivalente jurídico) que rigen la institución responsable del proyecto (persona jurídica sostenedora del establecimiento), excepto </a:t>
                      </a:r>
                      <a:r>
                        <a:rPr lang="es-ES_tradnl" sz="1400" dirty="0" err="1">
                          <a:effectLst/>
                        </a:rPr>
                        <a:t>Daem</a:t>
                      </a:r>
                      <a:r>
                        <a:rPr lang="es-ES_tradnl" sz="1400" dirty="0">
                          <a:effectLst/>
                        </a:rPr>
                        <a:t>, DEM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firmada por el/la Director/a del Establecimiento Educacional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Documento que certifique que el establecimiento educacional realiza educación artística especializada y/o diferenciada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Cartas de compromiso de c/u los integrantes del equipo de trabajo (si corresponde (aceptación y participación)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619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Continuac</a:t>
            </a:r>
            <a:r>
              <a:rPr lang="es-CL" dirty="0" smtClean="0"/>
              <a:t>…</a:t>
            </a:r>
            <a:endParaRPr lang="es-CL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633468"/>
              </p:ext>
            </p:extLst>
          </p:nvPr>
        </p:nvGraphicFramePr>
        <p:xfrm>
          <a:off x="1691680" y="1988841"/>
          <a:ext cx="6343610" cy="4632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610"/>
              </a:tblGrid>
              <a:tr h="705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2: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Escuelas y Liceos de formación general con énfasis en la formación artística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05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(o su equivalente jurídico) que rigen la institución responsable del proyecto (persona jurídica sostenedora del establecimiento),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firmada por el/la Director/a del Establecimiento Educacional: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Copia del Proyecto Educativo Institucional del establecimiento educacional.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40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Documento que certifique que el establecimiento educacional realiza una formación con énfasis en el arte y la cultura  destinando al menos, 4 horas semanales en Talleres Artísticos, pudiendo estas corresponder total o parcialmente a JEC y/o PME: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5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5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1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1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2 Marcador de contenido"/>
          <p:cNvSpPr txBox="1">
            <a:spLocks/>
          </p:cNvSpPr>
          <p:nvPr/>
        </p:nvSpPr>
        <p:spPr>
          <a:xfrm>
            <a:off x="1588008" y="1600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260648"/>
            <a:ext cx="2631256" cy="1643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164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Continuac</a:t>
            </a:r>
            <a:r>
              <a:rPr lang="es-CL" dirty="0" smtClean="0"/>
              <a:t>….</a:t>
            </a:r>
            <a:endParaRPr lang="es-CL" dirty="0"/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112933"/>
              </p:ext>
            </p:extLst>
          </p:nvPr>
        </p:nvGraphicFramePr>
        <p:xfrm>
          <a:off x="1835696" y="1628798"/>
          <a:ext cx="6199594" cy="4224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9594"/>
              </a:tblGrid>
              <a:tr h="980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3: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Instituciones y organismos que imparten  formación artística y cultural especializada para niños, niñas y jóvenes en edad escolar, del sistema no formal de educación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73866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r>
                        <a:rPr lang="es-ES_tradnl" sz="1400">
                          <a:effectLst/>
                        </a:rPr>
                        <a:t>Copia de los estatutos que rigen la institución postulante.</a:t>
                      </a:r>
                      <a:endParaRPr lang="es-CL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2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Carta de compromiso firmada por el representante legal o del director/a de la institución postulante: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Copia del Plan  de estudio que ofrece la institución que postula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2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Carta/s de compromiso/s firmada/s por el/la Director/a/es del Establecimiento para la ejecución del proyecto (si corresponde):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Cotizaciones por bienes y/o servicios señalados: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Autorización o cesión de derechos de autor (si corresponde):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7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557808"/>
            <a:ext cx="637675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Documentos Obligatorios por Modalidad  -L1 L2 L3</a:t>
            </a:r>
            <a:endParaRPr lang="es-CL" sz="3200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805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CL" sz="800" dirty="0" smtClean="0"/>
          </a:p>
          <a:p>
            <a:pPr marL="82296" indent="0">
              <a:buNone/>
            </a:pPr>
            <a:endParaRPr lang="es-CL" sz="800" dirty="0"/>
          </a:p>
          <a:p>
            <a:pPr marL="82296" indent="0">
              <a:buNone/>
            </a:pPr>
            <a:endParaRPr lang="es-CL" sz="800" dirty="0" smtClean="0"/>
          </a:p>
          <a:p>
            <a:pPr marL="82296" indent="0">
              <a:buNone/>
            </a:pPr>
            <a:endParaRPr lang="es-CL" sz="800" dirty="0" smtClean="0"/>
          </a:p>
        </p:txBody>
      </p:sp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2348880"/>
            <a:ext cx="1568647" cy="979533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599113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360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512656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sz="3200" dirty="0"/>
              <a:t>Documentos Obligatorios por 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>Modalidad  </a:t>
            </a:r>
            <a:r>
              <a:rPr lang="es-CL" sz="3200" dirty="0"/>
              <a:t>-L1 L2 L3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648072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220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59277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Documentos obligatorios L4</a:t>
            </a:r>
            <a:endParaRPr lang="es-CL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259632" y="1844824"/>
            <a:ext cx="7498080" cy="426794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19434"/>
              </p:ext>
            </p:extLst>
          </p:nvPr>
        </p:nvGraphicFramePr>
        <p:xfrm>
          <a:off x="1763688" y="1844822"/>
          <a:ext cx="6271602" cy="40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602"/>
              </a:tblGrid>
              <a:tr h="640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4: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Instituciones y organismos de fomento del arte y la cultura que desarrollan proyectos con establecimientos educacionales  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que rigen la institución postulante.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0748"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Carta/as de compromiso/s firmada/s por el/la Director/a/es de todos los  Establecimientos Educacionales con RBD que participan </a:t>
                      </a:r>
                      <a:r>
                        <a:rPr lang="es-ES_tradnl" sz="1400" dirty="0" smtClean="0">
                          <a:effectLst/>
                        </a:rPr>
                        <a:t>del </a:t>
                      </a:r>
                      <a:r>
                        <a:rPr lang="es-ES_tradnl" sz="1400" dirty="0">
                          <a:effectLst/>
                        </a:rPr>
                        <a:t>proyecto (si corresponde</a:t>
                      </a:r>
                      <a:r>
                        <a:rPr lang="es-ES_tradnl" sz="1400" dirty="0" smtClean="0">
                          <a:effectLst/>
                        </a:rPr>
                        <a:t>).</a:t>
                      </a: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del representante legal o del Director/a de la institución postulante: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424"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Documento que acredite que la institución cuenta  con al menos tres años de trayectoria en el desarrollo de  programas educativos artísticos y culturales sistemáticos, destinados a niños, niñas y jóvenes en edad escolar (portafolio o dossier de programas</a:t>
                      </a:r>
                      <a:r>
                        <a:rPr lang="es-ES_tradnl" sz="1400" dirty="0" smtClean="0">
                          <a:effectLst/>
                        </a:rPr>
                        <a:t>).</a:t>
                      </a: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 smtClean="0">
                        <a:effectLst/>
                      </a:endParaRPr>
                    </a:p>
                    <a:p>
                      <a:pPr marL="0" lvl="0" indent="0" algn="just">
                        <a:buFont typeface="+mj-lt"/>
                        <a:buNone/>
                      </a:pPr>
                      <a:endParaRPr lang="es-CL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del cofinanciamiento proveniente de terceros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19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216" y="2492896"/>
            <a:ext cx="1656184" cy="1034195"/>
          </a:xfrm>
          <a:prstGeom prst="rect">
            <a:avLst/>
          </a:prstGeom>
          <a:noFill/>
        </p:spPr>
      </p:pic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6011505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187624" y="764704"/>
            <a:ext cx="5512656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CL" sz="3200" dirty="0" smtClean="0"/>
              <a:t>Documentos Obligatorios por </a:t>
            </a:r>
            <a:br>
              <a:rPr lang="es-CL" sz="3200" dirty="0" smtClean="0"/>
            </a:br>
            <a:r>
              <a:rPr lang="es-CL" sz="3200" dirty="0" smtClean="0"/>
              <a:t>Modalidad  -L4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595893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Documentación adicional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Adjuntar toda información no obligatoria que sea relevante para evaluar el proyecto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881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Cómo acceder para postular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Link: </a:t>
            </a:r>
            <a:r>
              <a:rPr lang="es-CL" sz="2400" dirty="0">
                <a:hlinkClick r:id="rId2"/>
              </a:rPr>
              <a:t>http://www.fondosdecultura.gob.cl/ayuda/postulaciones</a:t>
            </a:r>
            <a:r>
              <a:rPr lang="es-CL" sz="2400" dirty="0" smtClean="0">
                <a:hlinkClick r:id="rId2"/>
              </a:rPr>
              <a:t>/</a:t>
            </a:r>
            <a:r>
              <a:rPr lang="es-CL" sz="2400" dirty="0" smtClean="0"/>
              <a:t>    </a:t>
            </a:r>
            <a:r>
              <a:rPr lang="es-CL" dirty="0" smtClean="0"/>
              <a:t>y buscar FAE</a:t>
            </a:r>
          </a:p>
          <a:p>
            <a:r>
              <a:rPr lang="es-CL" dirty="0" smtClean="0"/>
              <a:t>Crear usuario y contraseña (guardar);</a:t>
            </a:r>
          </a:p>
          <a:p>
            <a:r>
              <a:rPr lang="es-CL" dirty="0" smtClean="0"/>
              <a:t>Seleccionar el concurso FAE, año (2018), la línea y modalidad; seguir las instrucciones y etapas sucesivas</a:t>
            </a:r>
            <a:endParaRPr lang="es-CL" dirty="0"/>
          </a:p>
        </p:txBody>
      </p:sp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857760"/>
            <a:ext cx="2631256" cy="1643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62927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CL" sz="6600" dirty="0" smtClean="0"/>
              <a:t>Formulación del proyecto</a:t>
            </a:r>
            <a:endParaRPr lang="es-CL" sz="6600" dirty="0"/>
          </a:p>
        </p:txBody>
      </p:sp>
    </p:spTree>
    <p:extLst>
      <p:ext uri="{BB962C8B-B14F-4D97-AF65-F5344CB8AC3E}">
        <p14:creationId xmlns:p14="http://schemas.microsoft.com/office/powerpoint/2010/main" val="332527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Generalidades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200" dirty="0"/>
              <a:t>01 de junio de 2017, hasta las 17:00 horas de Santiago de Chile del día 28 de julio de 2017. </a:t>
            </a:r>
            <a:endParaRPr lang="es-CL" sz="2200" dirty="0" smtClean="0"/>
          </a:p>
          <a:p>
            <a:endParaRPr lang="es-CL" sz="2200" dirty="0" smtClean="0"/>
          </a:p>
          <a:p>
            <a:r>
              <a:rPr lang="es-CL" sz="2200" dirty="0" smtClean="0"/>
              <a:t>Perfil </a:t>
            </a:r>
            <a:r>
              <a:rPr lang="es-CL" sz="2200" dirty="0"/>
              <a:t>cultura</a:t>
            </a:r>
            <a:r>
              <a:rPr lang="es-CL" sz="2200" dirty="0" smtClean="0"/>
              <a:t>; Crear </a:t>
            </a:r>
            <a:r>
              <a:rPr lang="es-CL" sz="2200" dirty="0"/>
              <a:t>usuario y contraseña; </a:t>
            </a:r>
            <a:r>
              <a:rPr lang="es-CL" sz="2200" dirty="0" smtClean="0">
                <a:hlinkClick r:id="rId2"/>
              </a:rPr>
              <a:t>www.fondosdecultura.gob.cl</a:t>
            </a:r>
            <a:endParaRPr lang="es-CL" sz="2200" dirty="0" smtClean="0"/>
          </a:p>
          <a:p>
            <a:endParaRPr lang="es-CL" sz="2200" dirty="0" smtClean="0"/>
          </a:p>
          <a:p>
            <a:r>
              <a:rPr lang="es-CL" sz="2200" dirty="0" smtClean="0"/>
              <a:t> Plataforma Postulaciones Link</a:t>
            </a:r>
            <a:r>
              <a:rPr lang="es-CL" sz="2200" dirty="0"/>
              <a:t>:  </a:t>
            </a:r>
            <a:r>
              <a:rPr lang="es-CL" sz="2200" dirty="0" smtClean="0"/>
              <a:t>http</a:t>
            </a:r>
            <a:r>
              <a:rPr lang="es-CL" sz="2200" dirty="0"/>
              <a:t>://www.fondosdecultura.gob.cl/ayuda/postulaciones/    y buscar </a:t>
            </a:r>
            <a:r>
              <a:rPr lang="es-CL" sz="2200" dirty="0" smtClean="0"/>
              <a:t>FAE</a:t>
            </a:r>
          </a:p>
          <a:p>
            <a:endParaRPr lang="es-CL" sz="2200" dirty="0"/>
          </a:p>
          <a:p>
            <a:r>
              <a:rPr lang="es-CL" sz="2200" dirty="0" smtClean="0"/>
              <a:t>Seleccionar </a:t>
            </a:r>
            <a:r>
              <a:rPr lang="es-CL" sz="2200" dirty="0"/>
              <a:t>el concurso FAE, año (2018), la línea y modalidad; seguir las instrucciones y etapas sucesivas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8850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552728" cy="8640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 smtClean="0"/>
              <a:t>Diagnóstico </a:t>
            </a:r>
            <a:r>
              <a:rPr lang="es-CL" sz="3600" dirty="0"/>
              <a:t>y definición del </a:t>
            </a:r>
            <a:r>
              <a:rPr lang="es-CL" sz="3600" dirty="0" smtClean="0"/>
              <a:t>problema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s-CL" dirty="0" smtClean="0"/>
          </a:p>
          <a:p>
            <a:r>
              <a:rPr lang="es-CL" i="1" dirty="0" smtClean="0">
                <a:latin typeface="Calibri" pitchFamily="34" charset="0"/>
              </a:rPr>
              <a:t>1</a:t>
            </a:r>
            <a:r>
              <a:rPr lang="es-CL" sz="2600" i="1" dirty="0">
                <a:latin typeface="Calibri" pitchFamily="34" charset="0"/>
              </a:rPr>
              <a:t>.- En el PEI del Liceo </a:t>
            </a:r>
            <a:r>
              <a:rPr lang="es-CL" sz="2600" i="1" dirty="0" err="1" smtClean="0">
                <a:latin typeface="Calibri" pitchFamily="34" charset="0"/>
              </a:rPr>
              <a:t>xxxxx</a:t>
            </a:r>
            <a:r>
              <a:rPr lang="es-CL" sz="2600" i="1" dirty="0" smtClean="0">
                <a:latin typeface="Calibri" pitchFamily="34" charset="0"/>
              </a:rPr>
              <a:t>  se </a:t>
            </a:r>
            <a:r>
              <a:rPr lang="es-CL" sz="2600" i="1" dirty="0">
                <a:latin typeface="Calibri" pitchFamily="34" charset="0"/>
              </a:rPr>
              <a:t>hace mención “al interés por acercar a los alumnos al arte y la </a:t>
            </a:r>
            <a:r>
              <a:rPr lang="es-CL" sz="2600" i="1" dirty="0" smtClean="0">
                <a:latin typeface="Calibri" pitchFamily="34" charset="0"/>
              </a:rPr>
              <a:t>cultura”; sin embargo, </a:t>
            </a:r>
            <a:r>
              <a:rPr lang="es-CL" sz="2600" i="1" dirty="0">
                <a:latin typeface="Calibri" pitchFamily="34" charset="0"/>
              </a:rPr>
              <a:t>no existen proyectos concretos en educación artística que aseguren la eficacia de la declaración. Se observa una baja cantidad de horas orientadas al arte; 2 por curso y 2 de talleres optativos, y una falta de articulación y motivación en los docentes por realizar actividades innovadoras que incluyan nuevos lenguajes en sus procesos. </a:t>
            </a:r>
            <a:endParaRPr lang="es-CL" sz="2600" i="1" dirty="0" smtClean="0">
              <a:latin typeface="Calibri" pitchFamily="34" charset="0"/>
            </a:endParaRPr>
          </a:p>
          <a:p>
            <a:endParaRPr lang="es-CL" sz="2600" i="1" dirty="0"/>
          </a:p>
          <a:p>
            <a:r>
              <a:rPr lang="es-CL" sz="2600" i="1" dirty="0">
                <a:latin typeface="Calibri" pitchFamily="34" charset="0"/>
              </a:rPr>
              <a:t>2.- El Liceo cuenta con  herramientas tecnológicas implementados en el aula (proyectores, computadores, equipos de sonido), además de cámaras y equipos audiovisuales pensados en el mejoramiento institucional y su aplicación en los procesos de enseñanza. En la práctica estos recursos no son utilizados en el desarrollo de aprendizajes debido a la falta de propuestas, capital humano, motivación docente y sub-valorización de la educación artística como agente de cambio y aporte a los objetivos y lineamientos del </a:t>
            </a:r>
            <a:r>
              <a:rPr lang="es-CL" sz="2600" i="1" dirty="0" smtClean="0">
                <a:latin typeface="Calibri" pitchFamily="34" charset="0"/>
              </a:rPr>
              <a:t>establecimiento.</a:t>
            </a:r>
          </a:p>
          <a:p>
            <a:endParaRPr lang="es-CL" sz="2600" dirty="0"/>
          </a:p>
          <a:p>
            <a:r>
              <a:rPr lang="es-CL" sz="2600" dirty="0" smtClean="0"/>
              <a:t>Comentarios: qué visualiza usted?</a:t>
            </a:r>
            <a:endParaRPr lang="es-CL" sz="2600" dirty="0"/>
          </a:p>
          <a:p>
            <a:endParaRPr lang="es-CL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944704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Justificación del proyecto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 fontScale="55000" lnSpcReduction="20000"/>
          </a:bodyPr>
          <a:lstStyle/>
          <a:p>
            <a:r>
              <a:rPr lang="es-CL" i="1" dirty="0"/>
              <a:t>El proyecto está destinado a producir redes y vinculación educativa entre jóvenes del Liceo </a:t>
            </a:r>
            <a:r>
              <a:rPr lang="es-CL" i="1" dirty="0" err="1" smtClean="0"/>
              <a:t>xxxxx</a:t>
            </a:r>
            <a:r>
              <a:rPr lang="es-CL" i="1" dirty="0" smtClean="0"/>
              <a:t> y </a:t>
            </a:r>
            <a:r>
              <a:rPr lang="es-CL" i="1" dirty="0"/>
              <a:t>alumnos de Pedagogía en Educación Media en Lenguaje y Comunicación de la </a:t>
            </a:r>
            <a:r>
              <a:rPr lang="es-CL" i="1" dirty="0" smtClean="0"/>
              <a:t>Universidad </a:t>
            </a:r>
            <a:r>
              <a:rPr lang="es-CL" i="1" dirty="0" err="1" smtClean="0"/>
              <a:t>xxxxx</a:t>
            </a:r>
            <a:r>
              <a:rPr lang="es-CL" i="1" dirty="0" smtClean="0"/>
              <a:t>.  Busca </a:t>
            </a:r>
            <a:r>
              <a:rPr lang="es-CL" i="1" dirty="0"/>
              <a:t>promover la interacción propedéutica entre repertorios socioculturales diversos para la generación de aprendizajes, el traspaso de experiencias y el fomento de las artes y la cultura en la formación de niños, niñas y jóvenes; en línea con los objetivos del FAE 2016</a:t>
            </a:r>
            <a:r>
              <a:rPr lang="es-CL" i="1" dirty="0" smtClean="0"/>
              <a:t>.</a:t>
            </a:r>
          </a:p>
          <a:p>
            <a:r>
              <a:rPr lang="es-CL" i="1" dirty="0"/>
              <a:t>2.- Es un aporte al desarrollo comunitario descentralizado y regional. Busca desplazar las brechas socioculturales de los sujetos promoviendo la diversidad y expandiendo el uso de recursos tecnológicos como herramientas habilitantes para el desarrollo social, permitiendo que estudiantes y profesores puedan utilizar el cine como herramienta de enseñanza-aprendizaje en sus procesos de </a:t>
            </a:r>
            <a:r>
              <a:rPr lang="es-CL" i="1" dirty="0" smtClean="0"/>
              <a:t>interacción</a:t>
            </a:r>
          </a:p>
          <a:p>
            <a:r>
              <a:rPr lang="es-CL" i="1" dirty="0"/>
              <a:t>3.- El uso de nuevos lenguajes hace que los procesos educativos deban reflexionar ampliando la actitud crítica y reflexiva sobre su entorno -cultura e identidad- para darle sentido a una mejor educación</a:t>
            </a:r>
            <a:r>
              <a:rPr lang="es-CL" i="1" dirty="0" smtClean="0"/>
              <a:t>.</a:t>
            </a:r>
          </a:p>
          <a:p>
            <a:endParaRPr lang="es-CL" dirty="0"/>
          </a:p>
          <a:p>
            <a:r>
              <a:rPr lang="es-CL" dirty="0" smtClean="0"/>
              <a:t>Comentarios: qué visualiza usted?.....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3960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08872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Descripción del proyecto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CL" sz="4800" dirty="0"/>
              <a:t>TRAFKINTU CINEMA ES UNA PLATAFORMA-LABORATORIO DE FORMACIÓN E INVESTIGACIÓN PROPEDÉUTICA EN ENSEÑANZA CINEMATOGRÁFICA Y TECNOLOGÍA AUDIOVISUAL PARA EL FOMENTO DE LA EDUCACIÓN ARTÍSTICA INTERCULTURAL Y LA CULTURA DIGITAL. </a:t>
            </a:r>
            <a:endParaRPr lang="es-CL" sz="4800" dirty="0" smtClean="0"/>
          </a:p>
          <a:p>
            <a:r>
              <a:rPr lang="es-CL" sz="4800" dirty="0" smtClean="0"/>
              <a:t>Instala </a:t>
            </a:r>
            <a:r>
              <a:rPr lang="es-CL" sz="4800" dirty="0"/>
              <a:t>un proceso EDUCATIVO con foco en el lenguaje cinematográfico como metodología  para el aprendizaje y la interacción de contenidos interculturales. Utiliza la oralidad, tecnología audiovisual y la cultura digital como herramienta de expresión, lenguaje y comunicación, para vincular experiencias socioculturales diversas y formar personas desde la pertinencia e </a:t>
            </a:r>
            <a:r>
              <a:rPr lang="es-CL" sz="4800" dirty="0" smtClean="0"/>
              <a:t>identidad.</a:t>
            </a:r>
          </a:p>
          <a:p>
            <a:endParaRPr lang="es-CL" sz="4800" dirty="0" smtClean="0"/>
          </a:p>
          <a:p>
            <a:r>
              <a:rPr lang="es-CL" sz="4800" dirty="0"/>
              <a:t>UNIDADES TÉCNICAS </a:t>
            </a:r>
            <a:r>
              <a:rPr lang="es-CL" sz="4800" dirty="0" smtClean="0"/>
              <a:t> Y </a:t>
            </a:r>
            <a:r>
              <a:rPr lang="es-CL" sz="4800" dirty="0"/>
              <a:t>CONTENIDOS</a:t>
            </a:r>
          </a:p>
          <a:p>
            <a:r>
              <a:rPr lang="es-CL" sz="4800" dirty="0" smtClean="0"/>
              <a:t>1</a:t>
            </a:r>
            <a:r>
              <a:rPr lang="es-CL" sz="4800" dirty="0"/>
              <a:t>.- Gestión del proceso Creativo</a:t>
            </a:r>
          </a:p>
          <a:p>
            <a:pPr marL="82296" indent="0">
              <a:buNone/>
            </a:pPr>
            <a:r>
              <a:rPr lang="es-CL" sz="4800" dirty="0"/>
              <a:t>Mundo Natural y Ecología de la Recreación</a:t>
            </a:r>
          </a:p>
          <a:p>
            <a:pPr marL="82296" indent="0">
              <a:buNone/>
            </a:pPr>
            <a:r>
              <a:rPr lang="es-CL" sz="4800" dirty="0"/>
              <a:t>Observación de lo Cotidiano y Gestión de la Creatividad.     </a:t>
            </a:r>
          </a:p>
          <a:p>
            <a:pPr marL="82296" indent="0">
              <a:buNone/>
            </a:pPr>
            <a:r>
              <a:rPr lang="es-CL" sz="4800" dirty="0"/>
              <a:t>SALIDA TECNOLÓGICA 1 “ GEOCACHING”: </a:t>
            </a:r>
            <a:r>
              <a:rPr lang="es-CL" sz="4800" dirty="0" smtClean="0"/>
              <a:t>búsqueda </a:t>
            </a:r>
            <a:r>
              <a:rPr lang="es-CL" sz="4800" dirty="0"/>
              <a:t>de </a:t>
            </a:r>
            <a:r>
              <a:rPr lang="es-CL" sz="4800" dirty="0" smtClean="0"/>
              <a:t>tesoros</a:t>
            </a:r>
          </a:p>
          <a:p>
            <a:pPr marL="82296" indent="0">
              <a:buNone/>
            </a:pPr>
            <a:endParaRPr lang="es-CL" dirty="0" smtClean="0"/>
          </a:p>
          <a:p>
            <a:r>
              <a:rPr lang="es-CL" sz="4900" b="1" dirty="0" smtClean="0"/>
              <a:t>ESTRATEGIAS</a:t>
            </a:r>
          </a:p>
          <a:p>
            <a:endParaRPr lang="es-CL" dirty="0"/>
          </a:p>
          <a:p>
            <a:r>
              <a:rPr lang="es-CL" dirty="0" smtClean="0"/>
              <a:t>2</a:t>
            </a:r>
            <a:r>
              <a:rPr lang="es-CL" sz="4800" dirty="0"/>
              <a:t>.- Ejecutar en 6 meses el desarrollo de una plataforma de enseñanza intercultural para el flujo de contenidos y el nexo de comunidades educativas </a:t>
            </a:r>
            <a:r>
              <a:rPr lang="es-CL" sz="4800" dirty="0" smtClean="0"/>
              <a:t>multiculturales</a:t>
            </a:r>
          </a:p>
          <a:p>
            <a:endParaRPr lang="es-CL" dirty="0" smtClean="0"/>
          </a:p>
          <a:p>
            <a:r>
              <a:rPr lang="es-CL" sz="4900" b="1" dirty="0" smtClean="0"/>
              <a:t>Acciones</a:t>
            </a:r>
            <a:endParaRPr lang="es-CL" sz="4900" b="1" dirty="0"/>
          </a:p>
          <a:p>
            <a:r>
              <a:rPr lang="es-CL" sz="4800" dirty="0" smtClean="0"/>
              <a:t>Construir </a:t>
            </a:r>
            <a:r>
              <a:rPr lang="es-CL" sz="4800" dirty="0"/>
              <a:t>hitos asociados a la </a:t>
            </a:r>
            <a:r>
              <a:rPr lang="es-CL" sz="4800" dirty="0" err="1"/>
              <a:t>curatoría</a:t>
            </a:r>
            <a:r>
              <a:rPr lang="es-CL" sz="4800" dirty="0"/>
              <a:t> de contenidos y la evaluación educativa</a:t>
            </a:r>
          </a:p>
          <a:p>
            <a:r>
              <a:rPr lang="es-CL" sz="4800" dirty="0" smtClean="0"/>
              <a:t>RESPONSABLE:   </a:t>
            </a:r>
            <a:r>
              <a:rPr lang="es-CL" sz="4800" dirty="0" err="1" smtClean="0"/>
              <a:t>xxxxx</a:t>
            </a:r>
            <a:endParaRPr lang="es-CL" sz="4800" dirty="0"/>
          </a:p>
          <a:p>
            <a:r>
              <a:rPr lang="es-CL" sz="4800" dirty="0" smtClean="0"/>
              <a:t>Producir </a:t>
            </a:r>
            <a:r>
              <a:rPr lang="es-CL" sz="4800" dirty="0"/>
              <a:t>y distribuir contenidos para la extensión del proyecto, su vinculación y comunicación de resultados</a:t>
            </a:r>
          </a:p>
          <a:p>
            <a:r>
              <a:rPr lang="es-CL" sz="4800" dirty="0" smtClean="0"/>
              <a:t>Responsable:  </a:t>
            </a:r>
            <a:r>
              <a:rPr lang="es-CL" sz="4800" dirty="0" err="1" smtClean="0"/>
              <a:t>xxxxxx</a:t>
            </a:r>
            <a:endParaRPr lang="es-CL" sz="4800" dirty="0" smtClean="0"/>
          </a:p>
          <a:p>
            <a:endParaRPr lang="es-CL" sz="4800" dirty="0"/>
          </a:p>
          <a:p>
            <a:r>
              <a:rPr lang="es-CL" sz="4800" b="1" dirty="0" smtClean="0"/>
              <a:t>Comentarios: Qué visualiza usted?...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05177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632" y="485800"/>
            <a:ext cx="5584664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Objetivos del proyecto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940768"/>
            <a:ext cx="7498080" cy="4296544"/>
          </a:xfrm>
        </p:spPr>
        <p:txBody>
          <a:bodyPr>
            <a:normAutofit fontScale="47500" lnSpcReduction="20000"/>
          </a:bodyPr>
          <a:lstStyle/>
          <a:p>
            <a:r>
              <a:rPr lang="es-CL" dirty="0"/>
              <a:t>Objetivos </a:t>
            </a:r>
            <a:r>
              <a:rPr lang="es-CL" dirty="0" smtClean="0"/>
              <a:t>General</a:t>
            </a:r>
            <a:endParaRPr lang="es-CL" dirty="0"/>
          </a:p>
          <a:p>
            <a:endParaRPr lang="es-CL" dirty="0"/>
          </a:p>
          <a:p>
            <a:r>
              <a:rPr lang="es-CL" b="1" dirty="0"/>
              <a:t>Generar una plataforma </a:t>
            </a:r>
            <a:r>
              <a:rPr lang="es-CL" b="1" dirty="0" smtClean="0"/>
              <a:t>programática </a:t>
            </a:r>
            <a:r>
              <a:rPr lang="es-CL" b="1" dirty="0"/>
              <a:t>regional de tecnología audiovisual </a:t>
            </a:r>
            <a:r>
              <a:rPr lang="es-CL" dirty="0"/>
              <a:t>que dote de cuerpo e identidad </a:t>
            </a:r>
            <a:r>
              <a:rPr lang="es-CL" b="1" dirty="0"/>
              <a:t>a la educación del lenguaje cinematográfico y la cultura digital en un territorio, </a:t>
            </a:r>
            <a:r>
              <a:rPr lang="es-CL" dirty="0"/>
              <a:t>mediante un proceso de intercambio </a:t>
            </a:r>
            <a:r>
              <a:rPr lang="es-CL" dirty="0" smtClean="0"/>
              <a:t>formativo intercultural </a:t>
            </a:r>
            <a:r>
              <a:rPr lang="es-CL" b="1" dirty="0"/>
              <a:t>entre alumnos y docentes de niveles secundarios y terciarios</a:t>
            </a:r>
            <a:r>
              <a:rPr lang="es-CL" dirty="0" smtClean="0"/>
              <a:t>,</a:t>
            </a:r>
          </a:p>
          <a:p>
            <a:endParaRPr lang="es-CL" dirty="0"/>
          </a:p>
          <a:p>
            <a:r>
              <a:rPr lang="es-CL" dirty="0"/>
              <a:t>Objetivos Específicos</a:t>
            </a:r>
          </a:p>
          <a:p>
            <a:endParaRPr lang="es-CL" dirty="0"/>
          </a:p>
          <a:p>
            <a:r>
              <a:rPr lang="es-CL" dirty="0"/>
              <a:t>Implementar un laboratorio intercultural entre alumnos de enseñanza media y universitaria en torno al lenguaje audiovisual, la interculturalidad y su aplicación como metodología  pedagógica.</a:t>
            </a:r>
          </a:p>
          <a:p>
            <a:endParaRPr lang="es-CL" dirty="0"/>
          </a:p>
          <a:p>
            <a:r>
              <a:rPr lang="es-CL" dirty="0"/>
              <a:t>Generar un intercambio de prácticas y experiencias educativas en educación cinematográfica entre alumnos y docentes de las comunas de </a:t>
            </a:r>
            <a:r>
              <a:rPr lang="es-CL" dirty="0" err="1"/>
              <a:t>Mulchén</a:t>
            </a:r>
            <a:r>
              <a:rPr lang="es-CL" dirty="0"/>
              <a:t> y </a:t>
            </a:r>
            <a:r>
              <a:rPr lang="es-CL" dirty="0" smtClean="0"/>
              <a:t>Concepción</a:t>
            </a:r>
          </a:p>
          <a:p>
            <a:endParaRPr lang="es-CL" dirty="0"/>
          </a:p>
          <a:p>
            <a:r>
              <a:rPr lang="es-CL" b="1" dirty="0" smtClean="0"/>
              <a:t>Comentarios: qué visualiza usted?...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859846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845840"/>
            <a:ext cx="7024824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dirty="0" smtClean="0"/>
              <a:t>Descripción y Cuantificación de beneficiarios directos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599928"/>
            <a:ext cx="7498080" cy="1837184"/>
          </a:xfrm>
        </p:spPr>
        <p:txBody>
          <a:bodyPr/>
          <a:lstStyle/>
          <a:p>
            <a:r>
              <a:rPr lang="es-CL" dirty="0" smtClean="0"/>
              <a:t>Proponga claves para definir a los beneficiarios directos…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5025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277888"/>
            <a:ext cx="68088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dirty="0"/>
              <a:t>Descripción y Cuantificación de beneficiarios </a:t>
            </a:r>
            <a:r>
              <a:rPr lang="es-CL" dirty="0" smtClean="0"/>
              <a:t>indirectos-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959968"/>
            <a:ext cx="7498080" cy="1261120"/>
          </a:xfrm>
        </p:spPr>
        <p:txBody>
          <a:bodyPr/>
          <a:lstStyle/>
          <a:p>
            <a:r>
              <a:rPr lang="es-CL" dirty="0" smtClean="0"/>
              <a:t>Proponga beneficiarios indirectos….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57998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364789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Resultados esperados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955817"/>
              </p:ext>
            </p:extLst>
          </p:nvPr>
        </p:nvGraphicFramePr>
        <p:xfrm>
          <a:off x="1763687" y="1626833"/>
          <a:ext cx="5184576" cy="3026303"/>
        </p:xfrm>
        <a:graphic>
          <a:graphicData uri="http://schemas.openxmlformats.org/drawingml/2006/table">
            <a:tbl>
              <a:tblPr/>
              <a:tblGrid>
                <a:gridCol w="1953608"/>
                <a:gridCol w="1502776"/>
                <a:gridCol w="1277360"/>
                <a:gridCol w="450832"/>
              </a:tblGrid>
              <a:tr h="335535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OBJETIVOS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1" dirty="0">
                          <a:effectLst/>
                        </a:rPr>
                        <a:t>RESULTADO ESPERADO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METAS A CORTO PLAZO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MES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945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Implementar un laboratorio intercultural entre alumnos de enseñanza media y universitaria en torno al lenguaje audiovisual, la interculturalidad y su aplicación como metodología  pedagógica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1" dirty="0">
                          <a:effectLst/>
                        </a:rPr>
                        <a:t>Incorporación de </a:t>
                      </a:r>
                      <a:r>
                        <a:rPr lang="es-CL" sz="1100" b="1" dirty="0" smtClean="0">
                          <a:effectLst/>
                        </a:rPr>
                        <a:t>conceptos básicos </a:t>
                      </a:r>
                      <a:r>
                        <a:rPr lang="es-CL" sz="1100" b="1" dirty="0">
                          <a:effectLst/>
                        </a:rPr>
                        <a:t>en alumnos y profesores en torno al lenguaje audiovisual + cine educación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 Laboratorio experimental de proyecto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5 salidas tecnológicas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CL" sz="1100">
                          <a:effectLst/>
                        </a:rPr>
                        <a:t> 3-6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107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Generar un intercambio de prácticas y experiencias educativas en educación cinematográfica entre alumnos y docentes de las comunas de Mulchén y Concepción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1" dirty="0">
                          <a:effectLst/>
                        </a:rPr>
                        <a:t>Integración de la temática intercultural entre docentes y alumnos, en el campo de la educación formal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3 Encuentros interculturales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5 salidas tecnológicas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4 debates digitales</a:t>
                      </a:r>
                    </a:p>
                  </a:txBody>
                  <a:tcPr marL="39609" marR="39609" marT="39609" marB="3960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54321" marR="54321" marT="27160" marB="2716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691680" y="5445224"/>
            <a:ext cx="5628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Entregue algunos ejemplos de Resultados esperados y sus </a:t>
            </a:r>
          </a:p>
          <a:p>
            <a:r>
              <a:rPr lang="es-CL" dirty="0" smtClean="0"/>
              <a:t>correspondientes medios de verificación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2339752" y="4859868"/>
            <a:ext cx="4460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Comentar: concepto «Medios de verificación»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1886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701824"/>
            <a:ext cx="529663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CL" dirty="0" smtClean="0"/>
              <a:t>Plan de transferencia de conocimientos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r>
              <a:rPr lang="es-CL" dirty="0" smtClean="0"/>
              <a:t>Sugiera cómo, a quién, cuándo, haría la  transferencia de los conocimientos aprendidos como consecuencia del proyecto.</a:t>
            </a:r>
          </a:p>
          <a:p>
            <a:endParaRPr lang="es-CL" dirty="0"/>
          </a:p>
          <a:p>
            <a:r>
              <a:rPr lang="es-CL" dirty="0" smtClean="0"/>
              <a:t>Comentarios…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53306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464856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Plan de Evaluación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424574"/>
              </p:ext>
            </p:extLst>
          </p:nvPr>
        </p:nvGraphicFramePr>
        <p:xfrm>
          <a:off x="1907705" y="1949251"/>
          <a:ext cx="5803590" cy="3236686"/>
        </p:xfrm>
        <a:graphic>
          <a:graphicData uri="http://schemas.openxmlformats.org/drawingml/2006/table">
            <a:tbl>
              <a:tblPr/>
              <a:tblGrid>
                <a:gridCol w="1512167"/>
                <a:gridCol w="1584176"/>
                <a:gridCol w="1656184"/>
                <a:gridCol w="1051063"/>
              </a:tblGrid>
              <a:tr h="426865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1" dirty="0">
                          <a:effectLst/>
                        </a:rPr>
                        <a:t>Objetivo</a:t>
                      </a:r>
                      <a:endParaRPr lang="es-CL" sz="1200" dirty="0">
                        <a:effectLst/>
                      </a:endParaRP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1">
                          <a:effectLst/>
                        </a:rPr>
                        <a:t>Indicadores Verificables</a:t>
                      </a:r>
                      <a:endParaRPr lang="es-CL" sz="1200">
                        <a:effectLst/>
                      </a:endParaRP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1">
                          <a:effectLst/>
                        </a:rPr>
                        <a:t>Fuentes de verificación</a:t>
                      </a:r>
                      <a:endParaRPr lang="es-CL" sz="1200">
                        <a:effectLst/>
                      </a:endParaRP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1">
                          <a:effectLst/>
                        </a:rPr>
                        <a:t>Responsable</a:t>
                      </a:r>
                      <a:endParaRPr lang="es-CL" sz="1200">
                        <a:effectLst/>
                      </a:endParaRP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076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Implementar un laboratorio intercultural entre alumnos de enseñanza media y universitaria en torno al lenguaje audiovisual, la interculturalidad y su aplicación como metodología  pedagógica</a:t>
                      </a: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Participación en los laboratorios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/>
                      </a:r>
                      <a:br>
                        <a:rPr lang="es-CL" sz="1200">
                          <a:effectLst/>
                        </a:rPr>
                      </a:br>
                      <a:r>
                        <a:rPr lang="es-CL" sz="1200">
                          <a:effectLst/>
                        </a:rPr>
                        <a:t>Cobertura de los contenidos</a:t>
                      </a: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Lista </a:t>
                      </a:r>
                      <a:r>
                        <a:rPr lang="es-CL" sz="1200" dirty="0">
                          <a:effectLst/>
                        </a:rPr>
                        <a:t>de asistencias presenciales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/>
                      </a:r>
                      <a:br>
                        <a:rPr lang="es-CL" sz="1200" dirty="0">
                          <a:effectLst/>
                        </a:rPr>
                      </a:br>
                      <a:r>
                        <a:rPr lang="es-CL" sz="1200" dirty="0">
                          <a:effectLst/>
                        </a:rPr>
                        <a:t>Registros audiovisual de participantes y contenidos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/>
                      </a:r>
                      <a:br>
                        <a:rPr lang="es-CL" sz="1200" dirty="0">
                          <a:effectLst/>
                        </a:rPr>
                      </a:br>
                      <a:r>
                        <a:rPr lang="es-CL" sz="1200" dirty="0">
                          <a:effectLst/>
                        </a:rPr>
                        <a:t>Evidencias informáticas web (mail, chats)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/>
                      </a:r>
                      <a:br>
                        <a:rPr lang="es-CL" sz="1200" dirty="0">
                          <a:effectLst/>
                        </a:rPr>
                      </a:br>
                      <a:r>
                        <a:rPr lang="es-CL" sz="1200" dirty="0">
                          <a:effectLst/>
                        </a:rPr>
                        <a:t>Minutas con planificación de contenidos</a:t>
                      </a: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/>
                      </a:r>
                      <a:br>
                        <a:rPr lang="es-CL" sz="1200" dirty="0">
                          <a:effectLst/>
                        </a:rPr>
                      </a:br>
                      <a:r>
                        <a:rPr lang="es-CL" sz="1200" dirty="0" smtClean="0">
                          <a:effectLst/>
                        </a:rPr>
                        <a:t>Pautas </a:t>
                      </a:r>
                      <a:r>
                        <a:rPr lang="es-CL" sz="1200" dirty="0">
                          <a:effectLst/>
                        </a:rPr>
                        <a:t>de Cotejo</a:t>
                      </a:r>
                    </a:p>
                  </a:txBody>
                  <a:tcPr marL="44925" marR="44925" marT="44925" marB="449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 </a:t>
                      </a:r>
                      <a:r>
                        <a:rPr lang="es-CL" sz="1200" dirty="0" err="1" smtClean="0"/>
                        <a:t>xxxxx</a:t>
                      </a:r>
                      <a:endParaRPr lang="es-CL" sz="1200" dirty="0"/>
                    </a:p>
                  </a:txBody>
                  <a:tcPr marL="61612" marR="61612" marT="30806" marB="3080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59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1052736"/>
            <a:ext cx="4000488" cy="100811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Objetivo General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162180"/>
            <a:ext cx="7498080" cy="3767150"/>
          </a:xfrm>
        </p:spPr>
        <p:txBody>
          <a:bodyPr/>
          <a:lstStyle/>
          <a:p>
            <a:endParaRPr lang="es-CL" dirty="0" smtClean="0"/>
          </a:p>
          <a:p>
            <a:pPr marL="82296" indent="0">
              <a:buNone/>
            </a:pPr>
            <a:r>
              <a:rPr lang="es-CL" dirty="0" smtClean="0"/>
              <a:t>Contribuir al fortalecimiento de la educación artística  de niños, niñas y jóvenes en edad escolar que ofrecen establecimientos educacionales especializados y de formación general, así como instituciones artísticas y culturales</a:t>
            </a:r>
            <a:endParaRPr lang="es-CL" dirty="0"/>
          </a:p>
        </p:txBody>
      </p:sp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3475" y="214291"/>
            <a:ext cx="1573336" cy="982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701824"/>
            <a:ext cx="5080608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Objetivos Específicos</a:t>
            </a:r>
            <a:endParaRPr lang="es-CL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41472"/>
              </p:ext>
            </p:extLst>
          </p:nvPr>
        </p:nvGraphicFramePr>
        <p:xfrm>
          <a:off x="1691680" y="2204864"/>
          <a:ext cx="6192688" cy="3593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2688"/>
              </a:tblGrid>
              <a:tr h="832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Fortalecer la enseñanza de las artes mediante el mejoramiento de la formación docente inicial, el perfeccionamiento, la </a:t>
                      </a:r>
                      <a:r>
                        <a:rPr lang="es-CL" sz="1800" dirty="0" smtClean="0">
                          <a:effectLst/>
                        </a:rPr>
                        <a:t>actualización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6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Mejorar la oferta curricular en educación artística</a:t>
                      </a:r>
                      <a:endParaRPr lang="es-C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Promover la difusión de los aprendizajes artísticos</a:t>
                      </a:r>
                      <a:endParaRPr lang="es-C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2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Apoyar el desarrollo de talentos artísticos escolares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832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Ampliar el acceso a experiencias educativo-artísticas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1" y="214292"/>
            <a:ext cx="2143109" cy="1338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6136" y="952276"/>
            <a:ext cx="1803967" cy="112647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985292"/>
            <a:ext cx="4441161" cy="9989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Líneas (quiénes postulan)</a:t>
            </a:r>
            <a:endParaRPr lang="es-CL" sz="32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89903"/>
              </p:ext>
            </p:extLst>
          </p:nvPr>
        </p:nvGraphicFramePr>
        <p:xfrm>
          <a:off x="1691680" y="2276872"/>
          <a:ext cx="6696744" cy="37856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696744"/>
              </a:tblGrid>
              <a:tr h="269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/>
                        </a:rPr>
                        <a:t>Líneas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1: Escuelas/Liceos de Educación  Artística </a:t>
                      </a:r>
                      <a:r>
                        <a:rPr lang="es-ES" sz="1400" dirty="0" smtClean="0">
                          <a:effectLst/>
                        </a:rPr>
                        <a:t>Especializada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37 EE</a:t>
                      </a:r>
                      <a:r>
                        <a:rPr lang="es-ES" sz="1400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clasificados por </a:t>
                      </a:r>
                      <a:r>
                        <a:rPr lang="es-ES" sz="1400" baseline="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Mineduc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2: Escuelas y Liceos de formación general con énfasis en formación </a:t>
                      </a:r>
                      <a:r>
                        <a:rPr lang="es-ES" sz="1400" dirty="0" smtClean="0">
                          <a:effectLst/>
                        </a:rPr>
                        <a:t>artística </a:t>
                      </a: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(4 horas de artes en horas de libre disposición y/o PME extraescolar)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3: Instituciones y organismos que imparten  formación artística y cultural especializada para niños, niñas y jóvenes en edad escolar, del sistema no formal de </a:t>
                      </a:r>
                      <a:r>
                        <a:rPr lang="es-ES" sz="1400" dirty="0" smtClean="0">
                          <a:effectLst/>
                        </a:rPr>
                        <a:t>educación  </a:t>
                      </a: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(misión es formar en artes)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13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4: Instituciones y organismos de fomento del arte y la cultura que desarrollan proyectos con establecimientos educacionales  </a:t>
                      </a:r>
                      <a:endParaRPr lang="es-E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(con escuelas subvencionadas en su especialidad)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309634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L" sz="3600" dirty="0" smtClean="0"/>
              <a:t>Modalidades</a:t>
            </a:r>
            <a:endParaRPr lang="es-CL" sz="3600" dirty="0"/>
          </a:p>
        </p:txBody>
      </p:sp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5517232"/>
            <a:ext cx="1695152" cy="1058528"/>
          </a:xfrm>
          <a:prstGeom prst="rect">
            <a:avLst/>
          </a:prstGeom>
          <a:noFill/>
        </p:spPr>
      </p:pic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033484"/>
              </p:ext>
            </p:extLst>
          </p:nvPr>
        </p:nvGraphicFramePr>
        <p:xfrm>
          <a:off x="1435100" y="2204864"/>
          <a:ext cx="6881315" cy="316834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24325"/>
                <a:gridCol w="4556990"/>
              </a:tblGrid>
              <a:tr h="411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Modalidad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Línea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92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Formación y Perfeccionamiento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Línea </a:t>
                      </a:r>
                      <a:r>
                        <a:rPr lang="es-ES" sz="1200" dirty="0">
                          <a:effectLst/>
                        </a:rPr>
                        <a:t>1: </a:t>
                      </a:r>
                      <a:r>
                        <a:rPr lang="es-ES" sz="1200" dirty="0" smtClean="0">
                          <a:effectLst/>
                        </a:rPr>
                        <a:t>Escuelas </a:t>
                      </a:r>
                      <a:r>
                        <a:rPr lang="es-ES" sz="1200" dirty="0">
                          <a:effectLst/>
                        </a:rPr>
                        <a:t>y Liceos de Educación Artística Especializada 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2: Escuelas y Liceos de formación general con énfasis en la formación artística 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3: Instituciones y organismos que imparten  formación artística y cultural especializada para niños, niñas y jóvenes en edad escolar, del sistema no formal de educación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Gestión del Currículum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Difusión y Extensión Artística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Talentos </a:t>
                      </a:r>
                      <a:r>
                        <a:rPr lang="es-ES" sz="1200" dirty="0" smtClean="0">
                          <a:effectLst/>
                        </a:rPr>
                        <a:t>Artísticos (4° Bas-3° </a:t>
                      </a:r>
                      <a:r>
                        <a:rPr lang="es-ES" sz="1200" dirty="0" err="1" smtClean="0">
                          <a:effectLst/>
                        </a:rPr>
                        <a:t>Med</a:t>
                      </a:r>
                      <a:r>
                        <a:rPr lang="es-ES" sz="1200" dirty="0" smtClean="0">
                          <a:effectLst/>
                        </a:rPr>
                        <a:t>)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Formación y Perfeccionamiento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4 : Instituciones y organismos de fomento del arte y la cultura que desarrollan proyectos con establecimientos educacionales  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81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Mediación Artística-Cultural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304744" cy="92211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Número de proyectos por entidad</a:t>
            </a:r>
            <a:endParaRPr lang="es-CL" sz="32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63060"/>
              </p:ext>
            </p:extLst>
          </p:nvPr>
        </p:nvGraphicFramePr>
        <p:xfrm>
          <a:off x="1435100" y="1916833"/>
          <a:ext cx="6809308" cy="31517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52924"/>
                <a:gridCol w="1944216"/>
                <a:gridCol w="1512168"/>
              </a:tblGrid>
              <a:tr h="354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Línea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Modalidad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Número máximo de proyectos a postular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42837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Línea 1: Escuelas/Liceos de </a:t>
                      </a:r>
                      <a:r>
                        <a:rPr lang="es-ES" sz="1100" dirty="0" err="1">
                          <a:effectLst/>
                        </a:rPr>
                        <a:t>Edu</a:t>
                      </a:r>
                      <a:r>
                        <a:rPr lang="es-ES" sz="1100" dirty="0">
                          <a:effectLst/>
                        </a:rPr>
                        <a:t>. Artística </a:t>
                      </a:r>
                      <a:r>
                        <a:rPr lang="es-ES" sz="1100" dirty="0" smtClean="0">
                          <a:effectLst/>
                        </a:rPr>
                        <a:t>Especializada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Línea 2: Escuelas y Liceos de formación general con énfasis en </a:t>
                      </a:r>
                      <a:r>
                        <a:rPr lang="es-ES" sz="1100" dirty="0" smtClean="0">
                          <a:effectLst/>
                        </a:rPr>
                        <a:t>formación artística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Línea 3: Instituciones y organismos que imparten  formación artística y cultural especializada para niños, niñas y jóvenes en edad escolar, del sistema no formal de educación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Formación y Perfeccionamiento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5118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Gestión del Currículum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57302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Difusión y Extensión Artística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64613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Talentos Artísticos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17548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Línea 4: Instituciones y organismos de fomento del arte y la cultura que desarrollan proyectos con establecimientos educacionales  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Formación y Perfeccionamiento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1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rgbClr val="92D050"/>
                    </a:solidFill>
                  </a:tcPr>
                </a:tc>
              </a:tr>
              <a:tr h="41406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Mediación Artística-Cultural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1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5517232"/>
            <a:ext cx="1501358" cy="937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260648"/>
            <a:ext cx="3352416" cy="92211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Recursos en M$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>
            <a:normAutofit fontScale="92500" lnSpcReduction="10000"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sz="1400" dirty="0" smtClean="0"/>
          </a:p>
          <a:p>
            <a:r>
              <a:rPr lang="es-CL" sz="1700" dirty="0" smtClean="0"/>
              <a:t>* Co-Financiamiento obligatorio: L1,L2,L3 10% ; L4 25%</a:t>
            </a:r>
          </a:p>
          <a:p>
            <a:r>
              <a:rPr lang="es-CL" sz="1700" dirty="0" smtClean="0"/>
              <a:t>Modalidad Talentos no exige cofinanciamiento </a:t>
            </a:r>
            <a:endParaRPr lang="es-CL" sz="17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0458"/>
              </p:ext>
            </p:extLst>
          </p:nvPr>
        </p:nvGraphicFramePr>
        <p:xfrm>
          <a:off x="1763688" y="2776808"/>
          <a:ext cx="5951985" cy="238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397"/>
                <a:gridCol w="1190397"/>
                <a:gridCol w="1190397"/>
                <a:gridCol w="1190397"/>
                <a:gridCol w="1190397"/>
              </a:tblGrid>
              <a:tr h="320776">
                <a:tc>
                  <a:txBody>
                    <a:bodyPr/>
                    <a:lstStyle/>
                    <a:p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1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2 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3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4</a:t>
                      </a:r>
                      <a:endParaRPr lang="es-CL" sz="1500" dirty="0"/>
                    </a:p>
                  </a:txBody>
                  <a:tcPr/>
                </a:tc>
              </a:tr>
              <a:tr h="474572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FORM-PERFECC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12.000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</a:tr>
              <a:tr h="474572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GESTION CURRICUC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12.000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DIFUSIÓN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0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MEDIACIÓ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TALENTOS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328166"/>
            <a:ext cx="1296144" cy="80937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556792"/>
            <a:ext cx="662473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592129"/>
            <a:ext cx="4720568" cy="936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sz="4000" dirty="0" smtClean="0"/>
              <a:t/>
            </a:r>
            <a:br>
              <a:rPr lang="es-CL" sz="4000" dirty="0" smtClean="0"/>
            </a:br>
            <a:r>
              <a:rPr lang="es-CL" sz="4000" dirty="0"/>
              <a:t> </a:t>
            </a:r>
            <a:r>
              <a:rPr lang="es-CL" sz="4000" dirty="0" smtClean="0"/>
              <a:t> </a:t>
            </a:r>
            <a:r>
              <a:rPr lang="es-CL" sz="3600" dirty="0" smtClean="0"/>
              <a:t>Uso recursos </a:t>
            </a:r>
            <a:r>
              <a:rPr lang="es-CL" sz="2700" dirty="0" smtClean="0"/>
              <a:t>(tipo de gastos)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998741"/>
              </p:ext>
            </p:extLst>
          </p:nvPr>
        </p:nvGraphicFramePr>
        <p:xfrm>
          <a:off x="1835696" y="1844824"/>
          <a:ext cx="6199594" cy="4299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172"/>
                <a:gridCol w="1957657"/>
                <a:gridCol w="2992765"/>
              </a:tblGrid>
              <a:tr h="321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Tipo gastos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CL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Características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Ejemplos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33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Operación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Servicio, bienes consumibles, necesarios funcione proyecto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effectLst/>
                        </a:rPr>
                        <a:t>arriendo de servicios, compra de materiales e insumos para el funcionamiento del proyecto (materiales de oficina), alimentación, alojamiento, transporte, difusión;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614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Inversión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Bienes que subsisten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equipamiento computacional, proyectores, equipos de imagen, de audio, audiovisuales, cámaras, reproductores de imagen, de audio, etc.;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6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Honorarios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>
                          <a:effectLst/>
                        </a:rPr>
                        <a:t>Servicios especializados de personas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kern="1200" dirty="0" smtClean="0">
                          <a:effectLst/>
                        </a:rPr>
                        <a:t>Monitores, capacitadores, </a:t>
                      </a:r>
                      <a:r>
                        <a:rPr lang="es-ES" sz="1600" kern="1200" dirty="0" err="1" smtClean="0">
                          <a:effectLst/>
                        </a:rPr>
                        <a:t>talleristas</a:t>
                      </a:r>
                      <a:r>
                        <a:rPr lang="es-ES" sz="1600" kern="1200" dirty="0" smtClean="0">
                          <a:effectLst/>
                        </a:rPr>
                        <a:t>, artistas, gestores, etc.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836712"/>
            <a:ext cx="1152129" cy="719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724</TotalTime>
  <Words>1988</Words>
  <Application>Microsoft Office PowerPoint</Application>
  <PresentationFormat>Presentación en pantalla (4:3)</PresentationFormat>
  <Paragraphs>268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Solsticio</vt:lpstr>
      <vt:lpstr>Concurso de proyectos de Educación Artística</vt:lpstr>
      <vt:lpstr>Generalidades</vt:lpstr>
      <vt:lpstr> Objetivo General </vt:lpstr>
      <vt:lpstr>Objetivos Específicos</vt:lpstr>
      <vt:lpstr>Líneas (quiénes postulan)</vt:lpstr>
      <vt:lpstr>Modalidades</vt:lpstr>
      <vt:lpstr>Número de proyectos por entidad</vt:lpstr>
      <vt:lpstr>Recursos en M$</vt:lpstr>
      <vt:lpstr>   Uso recursos (tipo de gastos) </vt:lpstr>
      <vt:lpstr>Antecedentes Obligatorios Evaluación</vt:lpstr>
      <vt:lpstr>Continuac…</vt:lpstr>
      <vt:lpstr>Continuac….</vt:lpstr>
      <vt:lpstr>Documentos Obligatorios por Modalidad  -L1 L2 L3</vt:lpstr>
      <vt:lpstr>Documentos Obligatorios por  Modalidad  -L1 L2 L3</vt:lpstr>
      <vt:lpstr>Documentos obligatorios L4</vt:lpstr>
      <vt:lpstr>Presentación de PowerPoint</vt:lpstr>
      <vt:lpstr>Documentación adicional</vt:lpstr>
      <vt:lpstr>Cómo acceder para postular</vt:lpstr>
      <vt:lpstr>Presentación de PowerPoint</vt:lpstr>
      <vt:lpstr> Diagnóstico y definición del problema </vt:lpstr>
      <vt:lpstr>Justificación del proyecto</vt:lpstr>
      <vt:lpstr>Descripción del proyecto</vt:lpstr>
      <vt:lpstr>Objetivos del proyecto</vt:lpstr>
      <vt:lpstr>Descripción y Cuantificación de beneficiarios directos</vt:lpstr>
      <vt:lpstr>Descripción y Cuantificación de beneficiarios indirectos-</vt:lpstr>
      <vt:lpstr>Resultados esperados</vt:lpstr>
      <vt:lpstr>Plan de transferencia de conocimientos</vt:lpstr>
      <vt:lpstr>Plan de Evaluación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Concurso de proyectos</dc:title>
  <dc:creator>Miguel Ramirez Hernandez</dc:creator>
  <cp:lastModifiedBy>Miguel Angel Ramirez Hernández</cp:lastModifiedBy>
  <cp:revision>36</cp:revision>
  <cp:lastPrinted>2016-09-09T12:40:56Z</cp:lastPrinted>
  <dcterms:created xsi:type="dcterms:W3CDTF">2016-09-08T21:21:38Z</dcterms:created>
  <dcterms:modified xsi:type="dcterms:W3CDTF">2017-05-26T19:38:09Z</dcterms:modified>
</cp:coreProperties>
</file>