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1" r:id="rId4"/>
    <p:sldId id="272" r:id="rId5"/>
    <p:sldId id="273" r:id="rId6"/>
    <p:sldId id="259" r:id="rId7"/>
    <p:sldId id="260" r:id="rId8"/>
    <p:sldId id="261" r:id="rId9"/>
    <p:sldId id="269" r:id="rId10"/>
    <p:sldId id="262" r:id="rId11"/>
    <p:sldId id="263" r:id="rId12"/>
    <p:sldId id="264" r:id="rId13"/>
    <p:sldId id="276" r:id="rId14"/>
    <p:sldId id="266" r:id="rId15"/>
    <p:sldId id="267" r:id="rId16"/>
    <p:sldId id="270" r:id="rId17"/>
    <p:sldId id="277" r:id="rId18"/>
    <p:sldId id="268" r:id="rId1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A6A2"/>
    <a:srgbClr val="2D4FBD"/>
    <a:srgbClr val="008080"/>
    <a:srgbClr val="305EBA"/>
    <a:srgbClr val="3649D6"/>
    <a:srgbClr val="0079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7" d="100"/>
          <a:sy n="67" d="100"/>
        </p:scale>
        <p:origin x="-117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EAF-B83E-4FE1-8B63-C834D9DF8AFE}" type="datetimeFigureOut">
              <a:rPr lang="es-CL" smtClean="0"/>
              <a:pPr/>
              <a:t>21-10-2015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BCF4-ACD8-4A0F-8465-FE693227822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264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EAF-B83E-4FE1-8B63-C834D9DF8AFE}" type="datetimeFigureOut">
              <a:rPr lang="es-CL" smtClean="0"/>
              <a:pPr/>
              <a:t>21-10-2015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BCF4-ACD8-4A0F-8465-FE693227822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0002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EAF-B83E-4FE1-8B63-C834D9DF8AFE}" type="datetimeFigureOut">
              <a:rPr lang="es-CL" smtClean="0"/>
              <a:pPr/>
              <a:t>21-10-2015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BCF4-ACD8-4A0F-8465-FE693227822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939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EAF-B83E-4FE1-8B63-C834D9DF8AFE}" type="datetimeFigureOut">
              <a:rPr lang="es-CL" smtClean="0"/>
              <a:pPr/>
              <a:t>21-10-2015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BCF4-ACD8-4A0F-8465-FE693227822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519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EAF-B83E-4FE1-8B63-C834D9DF8AFE}" type="datetimeFigureOut">
              <a:rPr lang="es-CL" smtClean="0"/>
              <a:pPr/>
              <a:t>21-10-2015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BCF4-ACD8-4A0F-8465-FE693227822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953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EAF-B83E-4FE1-8B63-C834D9DF8AFE}" type="datetimeFigureOut">
              <a:rPr lang="es-CL" smtClean="0"/>
              <a:pPr/>
              <a:t>21-10-2015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BCF4-ACD8-4A0F-8465-FE693227822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980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EAF-B83E-4FE1-8B63-C834D9DF8AFE}" type="datetimeFigureOut">
              <a:rPr lang="es-CL" smtClean="0"/>
              <a:pPr/>
              <a:t>21-10-2015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BCF4-ACD8-4A0F-8465-FE693227822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9817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EAF-B83E-4FE1-8B63-C834D9DF8AFE}" type="datetimeFigureOut">
              <a:rPr lang="es-CL" smtClean="0"/>
              <a:pPr/>
              <a:t>21-10-2015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BCF4-ACD8-4A0F-8465-FE693227822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345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EAF-B83E-4FE1-8B63-C834D9DF8AFE}" type="datetimeFigureOut">
              <a:rPr lang="es-CL" smtClean="0"/>
              <a:pPr/>
              <a:t>21-10-2015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BCF4-ACD8-4A0F-8465-FE693227822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175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EAF-B83E-4FE1-8B63-C834D9DF8AFE}" type="datetimeFigureOut">
              <a:rPr lang="es-CL" smtClean="0"/>
              <a:pPr/>
              <a:t>21-10-2015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BCF4-ACD8-4A0F-8465-FE693227822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26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EAF-B83E-4FE1-8B63-C834D9DF8AFE}" type="datetimeFigureOut">
              <a:rPr lang="es-CL" smtClean="0"/>
              <a:pPr/>
              <a:t>21-10-2015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BCF4-ACD8-4A0F-8465-FE693227822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727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05E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32EAF-B83E-4FE1-8B63-C834D9DF8AFE}" type="datetimeFigureOut">
              <a:rPr lang="es-CL" smtClean="0"/>
              <a:pPr/>
              <a:t>21-10-2015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ABCF4-ACD8-4A0F-8465-FE693227822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061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05E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47664" y="-273273"/>
            <a:ext cx="5688632" cy="1470025"/>
          </a:xfrm>
        </p:spPr>
        <p:txBody>
          <a:bodyPr>
            <a:normAutofit/>
          </a:bodyPr>
          <a:lstStyle/>
          <a:p>
            <a:pPr algn="l"/>
            <a:r>
              <a:rPr lang="es-CL" sz="4000" b="1" cap="small" dirty="0" smtClean="0">
                <a:solidFill>
                  <a:schemeClr val="bg1"/>
                </a:solidFill>
              </a:rPr>
              <a:t>Conversatorio de Trabajo</a:t>
            </a:r>
            <a:endParaRPr lang="es-CL" sz="4000" b="1" cap="small" dirty="0">
              <a:solidFill>
                <a:schemeClr val="bg1"/>
              </a:solidFill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8720"/>
            <a:ext cx="9144000" cy="1918056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4572000" y="2924944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>
                <a:solidFill>
                  <a:schemeClr val="bg1"/>
                </a:solidFill>
              </a:rPr>
              <a:t>Sección de Educación artística y cultura</a:t>
            </a:r>
          </a:p>
          <a:p>
            <a:r>
              <a:rPr lang="es-CL" sz="1400" dirty="0" smtClean="0">
                <a:solidFill>
                  <a:schemeClr val="bg1"/>
                </a:solidFill>
              </a:rPr>
              <a:t>Departamento Educación y Formación en artes y cultura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323528" y="3933056"/>
            <a:ext cx="4248472" cy="2160241"/>
          </a:xfrm>
          <a:prstGeom prst="rect">
            <a:avLst/>
          </a:prstGeom>
          <a:ln w="28575">
            <a:solidFill>
              <a:srgbClr val="FFFF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sz="1600" b="1" dirty="0" smtClean="0">
                <a:solidFill>
                  <a:schemeClr val="bg1"/>
                </a:solidFill>
              </a:rPr>
              <a:t>OBJETIVO:</a:t>
            </a:r>
            <a:br>
              <a:rPr lang="es-CL" sz="1600" b="1" dirty="0" smtClean="0">
                <a:solidFill>
                  <a:schemeClr val="bg1"/>
                </a:solidFill>
              </a:rPr>
            </a:br>
            <a:r>
              <a:rPr lang="es-ES" sz="1600" dirty="0" smtClean="0">
                <a:solidFill>
                  <a:schemeClr val="bg1"/>
                </a:solidFill>
              </a:rPr>
              <a:t>O</a:t>
            </a:r>
            <a:r>
              <a:rPr lang="es-CL" sz="1600" dirty="0" err="1" smtClean="0">
                <a:solidFill>
                  <a:schemeClr val="bg1"/>
                </a:solidFill>
              </a:rPr>
              <a:t>bservar</a:t>
            </a:r>
            <a:r>
              <a:rPr lang="es-CL" sz="1600" dirty="0" smtClean="0">
                <a:solidFill>
                  <a:schemeClr val="bg1"/>
                </a:solidFill>
              </a:rPr>
              <a:t> el concurso, repensarlo y proyectarlo.</a:t>
            </a:r>
            <a:r>
              <a:rPr lang="es-ES" sz="1600" dirty="0" smtClean="0">
                <a:solidFill>
                  <a:schemeClr val="bg1"/>
                </a:solidFill>
              </a:rPr>
              <a:t> </a:t>
            </a:r>
            <a:br>
              <a:rPr lang="es-ES" sz="1600" dirty="0" smtClean="0">
                <a:solidFill>
                  <a:schemeClr val="bg1"/>
                </a:solidFill>
              </a:rPr>
            </a:br>
            <a:r>
              <a:rPr lang="es-ES" sz="1600" dirty="0" smtClean="0">
                <a:solidFill>
                  <a:schemeClr val="bg1"/>
                </a:solidFill>
              </a:rPr>
              <a:t/>
            </a:r>
            <a:br>
              <a:rPr lang="es-ES" sz="1600" dirty="0" smtClean="0">
                <a:solidFill>
                  <a:schemeClr val="bg1"/>
                </a:solidFill>
              </a:rPr>
            </a:br>
            <a:r>
              <a:rPr lang="es-ES" sz="1600" b="1" dirty="0" smtClean="0">
                <a:solidFill>
                  <a:schemeClr val="bg1"/>
                </a:solidFill>
              </a:rPr>
              <a:t>METODOLOGÍA:</a:t>
            </a:r>
            <a:r>
              <a:rPr lang="es-ES" sz="1600" dirty="0" smtClean="0">
                <a:solidFill>
                  <a:schemeClr val="bg1"/>
                </a:solidFill>
              </a:rPr>
              <a:t/>
            </a:r>
            <a:br>
              <a:rPr lang="es-ES" sz="1600" dirty="0" smtClean="0">
                <a:solidFill>
                  <a:schemeClr val="bg1"/>
                </a:solidFill>
              </a:rPr>
            </a:br>
            <a:r>
              <a:rPr lang="es-ES" sz="1600" b="1" dirty="0" smtClean="0">
                <a:solidFill>
                  <a:schemeClr val="bg1"/>
                </a:solidFill>
              </a:rPr>
              <a:t>Presentación</a:t>
            </a:r>
            <a:r>
              <a:rPr lang="es-ES" sz="1600" dirty="0" smtClean="0">
                <a:solidFill>
                  <a:schemeClr val="bg1"/>
                </a:solidFill>
              </a:rPr>
              <a:t> del concurso</a:t>
            </a:r>
            <a:br>
              <a:rPr lang="es-ES" sz="1600" dirty="0" smtClean="0">
                <a:solidFill>
                  <a:schemeClr val="bg1"/>
                </a:solidFill>
              </a:rPr>
            </a:br>
            <a:r>
              <a:rPr lang="es-ES" sz="1600" b="1" dirty="0" smtClean="0">
                <a:solidFill>
                  <a:schemeClr val="bg1"/>
                </a:solidFill>
              </a:rPr>
              <a:t>Discusión</a:t>
            </a:r>
            <a:r>
              <a:rPr lang="es-ES" sz="1600" dirty="0" smtClean="0">
                <a:solidFill>
                  <a:schemeClr val="bg1"/>
                </a:solidFill>
              </a:rPr>
              <a:t> organizada en temas, y a partir de observaciones, hallazgos y preguntas</a:t>
            </a:r>
          </a:p>
          <a:p>
            <a:pPr algn="l"/>
            <a:r>
              <a:rPr lang="es-ES" sz="1600" b="1" dirty="0" smtClean="0">
                <a:solidFill>
                  <a:schemeClr val="bg1"/>
                </a:solidFill>
              </a:rPr>
              <a:t>Conclusiones</a:t>
            </a:r>
            <a:endParaRPr lang="es-CL" sz="1600" b="1" dirty="0">
              <a:solidFill>
                <a:schemeClr val="bg1"/>
              </a:solidFill>
            </a:endParaRPr>
          </a:p>
        </p:txBody>
      </p:sp>
      <p:sp>
        <p:nvSpPr>
          <p:cNvPr id="7" name="15 Pentágono"/>
          <p:cNvSpPr/>
          <p:nvPr/>
        </p:nvSpPr>
        <p:spPr>
          <a:xfrm>
            <a:off x="0" y="260648"/>
            <a:ext cx="1331640" cy="432048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5496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268760"/>
            <a:ext cx="39604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FF00"/>
                </a:solidFill>
              </a:rPr>
              <a:t>1. CONTENIDO</a:t>
            </a:r>
          </a:p>
          <a:p>
            <a:endParaRPr lang="es-CL" dirty="0">
              <a:solidFill>
                <a:schemeClr val="bg1"/>
              </a:solidFill>
            </a:endParaRPr>
          </a:p>
          <a:p>
            <a:r>
              <a:rPr lang="es-CL" b="1" u="sng" dirty="0" smtClean="0">
                <a:solidFill>
                  <a:schemeClr val="bg1"/>
                </a:solidFill>
              </a:rPr>
              <a:t>Objetivos del concurso:</a:t>
            </a:r>
          </a:p>
          <a:p>
            <a:pPr marL="263525" indent="-263525"/>
            <a:r>
              <a:rPr lang="es-ES_tradnl" dirty="0" smtClean="0">
                <a:solidFill>
                  <a:schemeClr val="bg1"/>
                </a:solidFill>
              </a:rPr>
              <a:t>-	</a:t>
            </a:r>
            <a:r>
              <a:rPr lang="es-ES_tradnl" b="1" dirty="0" smtClean="0">
                <a:solidFill>
                  <a:schemeClr val="bg1"/>
                </a:solidFill>
              </a:rPr>
              <a:t>impulsar </a:t>
            </a:r>
            <a:r>
              <a:rPr lang="es-ES_tradnl" b="1" dirty="0">
                <a:solidFill>
                  <a:schemeClr val="bg1"/>
                </a:solidFill>
              </a:rPr>
              <a:t>iniciativas de gestión artística-cultural</a:t>
            </a:r>
            <a:r>
              <a:rPr lang="es-ES_tradnl" dirty="0">
                <a:solidFill>
                  <a:schemeClr val="bg1"/>
                </a:solidFill>
              </a:rPr>
              <a:t> en establecimientos educacionales municipales y/o particulares subvencionados, </a:t>
            </a:r>
            <a:r>
              <a:rPr lang="es-ES_tradnl" b="1" dirty="0">
                <a:solidFill>
                  <a:schemeClr val="bg1"/>
                </a:solidFill>
              </a:rPr>
              <a:t>diseñadas y ejecutadas por agrupaciones de estudiantes de enseñanza básica y </a:t>
            </a:r>
            <a:r>
              <a:rPr lang="es-ES_tradnl" b="1" dirty="0" smtClean="0">
                <a:solidFill>
                  <a:schemeClr val="bg1"/>
                </a:solidFill>
              </a:rPr>
              <a:t>media</a:t>
            </a:r>
            <a:r>
              <a:rPr lang="es-ES_tradnl" dirty="0" smtClean="0">
                <a:solidFill>
                  <a:schemeClr val="bg1"/>
                </a:solidFill>
              </a:rPr>
              <a:t>.</a:t>
            </a:r>
          </a:p>
          <a:p>
            <a:pPr marL="263525" indent="-263525"/>
            <a:r>
              <a:rPr lang="es-ES_tradnl" dirty="0" smtClean="0">
                <a:solidFill>
                  <a:schemeClr val="bg1"/>
                </a:solidFill>
              </a:rPr>
              <a:t>-	fomentar </a:t>
            </a:r>
            <a:r>
              <a:rPr lang="es-ES_tradnl" dirty="0">
                <a:solidFill>
                  <a:schemeClr val="bg1"/>
                </a:solidFill>
              </a:rPr>
              <a:t>iniciativas artístico-culturales vinculadas con </a:t>
            </a:r>
            <a:r>
              <a:rPr lang="es-ES_tradnl" b="1" dirty="0">
                <a:solidFill>
                  <a:schemeClr val="bg1"/>
                </a:solidFill>
              </a:rPr>
              <a:t>la cultura </a:t>
            </a:r>
            <a:r>
              <a:rPr lang="es-ES_tradnl" b="1" dirty="0" smtClean="0">
                <a:solidFill>
                  <a:schemeClr val="bg1"/>
                </a:solidFill>
              </a:rPr>
              <a:t>local</a:t>
            </a:r>
            <a:r>
              <a:rPr lang="es-ES_tradnl" dirty="0" smtClean="0">
                <a:solidFill>
                  <a:schemeClr val="bg1"/>
                </a:solidFill>
              </a:rPr>
              <a:t>.</a:t>
            </a:r>
          </a:p>
          <a:p>
            <a:pPr marL="263525" indent="-263525"/>
            <a:r>
              <a:rPr lang="es-ES_tradnl" dirty="0" smtClean="0">
                <a:solidFill>
                  <a:schemeClr val="bg1"/>
                </a:solidFill>
              </a:rPr>
              <a:t>-	promover </a:t>
            </a:r>
            <a:r>
              <a:rPr lang="es-ES_tradnl" dirty="0">
                <a:solidFill>
                  <a:schemeClr val="bg1"/>
                </a:solidFill>
              </a:rPr>
              <a:t>el </a:t>
            </a:r>
            <a:r>
              <a:rPr lang="es-ES_tradnl" b="1" dirty="0">
                <a:solidFill>
                  <a:schemeClr val="bg1"/>
                </a:solidFill>
              </a:rPr>
              <a:t>enfoque de género</a:t>
            </a:r>
            <a:r>
              <a:rPr lang="es-ES_tradnl" dirty="0" smtClean="0">
                <a:solidFill>
                  <a:schemeClr val="bg1"/>
                </a:solidFill>
              </a:rPr>
              <a:t>.</a:t>
            </a:r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3" name="15 Pentágono"/>
          <p:cNvSpPr/>
          <p:nvPr/>
        </p:nvSpPr>
        <p:spPr>
          <a:xfrm>
            <a:off x="35496" y="432192"/>
            <a:ext cx="1331640" cy="432048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CuadroTexto 4"/>
          <p:cNvSpPr txBox="1"/>
          <p:nvPr/>
        </p:nvSpPr>
        <p:spPr>
          <a:xfrm>
            <a:off x="1600200" y="323944"/>
            <a:ext cx="4114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FFFF00"/>
                </a:solidFill>
              </a:rPr>
              <a:t>TEMAS</a:t>
            </a:r>
            <a:endParaRPr lang="es-ES_tradnl" sz="3200" b="1" dirty="0">
              <a:solidFill>
                <a:srgbClr val="FFFF00"/>
              </a:solidFill>
            </a:endParaRPr>
          </a:p>
        </p:txBody>
      </p:sp>
      <p:sp>
        <p:nvSpPr>
          <p:cNvPr id="7" name="Llamada de flecha a la izquierda 6"/>
          <p:cNvSpPr/>
          <p:nvPr/>
        </p:nvSpPr>
        <p:spPr>
          <a:xfrm>
            <a:off x="5181600" y="2546926"/>
            <a:ext cx="3581400" cy="1962194"/>
          </a:xfrm>
          <a:prstGeom prst="leftArrowCallout">
            <a:avLst>
              <a:gd name="adj1" fmla="val 12227"/>
              <a:gd name="adj2" fmla="val 27588"/>
              <a:gd name="adj3" fmla="val 17597"/>
              <a:gd name="adj4" fmla="val 90023"/>
            </a:avLst>
          </a:prstGeom>
          <a:solidFill>
            <a:srgbClr val="00A6A2"/>
          </a:solidFill>
          <a:ln w="38100" cap="flat" cmpd="sng" algn="ctr">
            <a:solidFill>
              <a:srgbClr val="2D4FBD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indent="-185738">
              <a:spcAft>
                <a:spcPts val="1200"/>
              </a:spcAft>
            </a:pPr>
            <a:r>
              <a:rPr lang="es-ES_tradnl" sz="1600" dirty="0" smtClean="0">
                <a:solidFill>
                  <a:srgbClr val="000000"/>
                </a:solidFill>
              </a:rPr>
              <a:t>- 	Estimular la autogestión</a:t>
            </a:r>
          </a:p>
          <a:p>
            <a:pPr marL="185738" indent="-185738">
              <a:spcAft>
                <a:spcPts val="1200"/>
              </a:spcAft>
              <a:buFontTx/>
              <a:buChar char="-"/>
            </a:pPr>
            <a:r>
              <a:rPr lang="es-ES_tradnl" sz="1600" dirty="0" smtClean="0">
                <a:solidFill>
                  <a:srgbClr val="000000"/>
                </a:solidFill>
              </a:rPr>
              <a:t>Poner acentos en proceso</a:t>
            </a:r>
          </a:p>
          <a:p>
            <a:pPr marL="185738" indent="-185738">
              <a:spcAft>
                <a:spcPts val="1200"/>
              </a:spcAft>
              <a:buFontTx/>
              <a:buChar char="-"/>
            </a:pPr>
            <a:r>
              <a:rPr lang="es-ES_tradnl" sz="1600" dirty="0" smtClean="0">
                <a:solidFill>
                  <a:schemeClr val="tx1"/>
                </a:solidFill>
              </a:rPr>
              <a:t>Repensar algunos conceptos y reformularlos: concurso, proyecto, etc.</a:t>
            </a:r>
          </a:p>
        </p:txBody>
      </p:sp>
    </p:spTree>
    <p:extLst>
      <p:ext uri="{BB962C8B-B14F-4D97-AF65-F5344CB8AC3E}">
        <p14:creationId xmlns:p14="http://schemas.microsoft.com/office/powerpoint/2010/main" val="3123453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01316" y="1610251"/>
            <a:ext cx="430273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FF00"/>
                </a:solidFill>
              </a:rPr>
              <a:t>2. ESTRUCTURA DEL CONCURSO:</a:t>
            </a:r>
          </a:p>
          <a:p>
            <a:endParaRPr lang="es-CL" dirty="0"/>
          </a:p>
          <a:p>
            <a:pPr marL="271463" indent="-271463">
              <a:spcAft>
                <a:spcPts val="1200"/>
              </a:spcAft>
            </a:pPr>
            <a:r>
              <a:rPr lang="es-CL" dirty="0" smtClean="0">
                <a:solidFill>
                  <a:schemeClr val="bg1"/>
                </a:solidFill>
              </a:rPr>
              <a:t>a.	Mecanismo: ¿Existen alternativas a la </a:t>
            </a:r>
            <a:r>
              <a:rPr lang="es-CL" dirty="0" err="1" smtClean="0">
                <a:solidFill>
                  <a:schemeClr val="bg1"/>
                </a:solidFill>
              </a:rPr>
              <a:t>concursabilidad</a:t>
            </a:r>
            <a:r>
              <a:rPr lang="es-CL" dirty="0" smtClean="0">
                <a:solidFill>
                  <a:schemeClr val="bg1"/>
                </a:solidFill>
              </a:rPr>
              <a:t>?</a:t>
            </a:r>
          </a:p>
          <a:p>
            <a:pPr marL="271463" indent="-271463">
              <a:spcAft>
                <a:spcPts val="1200"/>
              </a:spcAft>
            </a:pPr>
            <a:r>
              <a:rPr lang="es-CL" dirty="0" smtClean="0">
                <a:solidFill>
                  <a:schemeClr val="bg1"/>
                </a:solidFill>
              </a:rPr>
              <a:t>b.	Modalidades</a:t>
            </a:r>
          </a:p>
          <a:p>
            <a:pPr marL="271463" indent="-271463">
              <a:spcAft>
                <a:spcPts val="1200"/>
              </a:spcAft>
            </a:pPr>
            <a:r>
              <a:rPr lang="es-CL" dirty="0" smtClean="0">
                <a:solidFill>
                  <a:schemeClr val="bg1"/>
                </a:solidFill>
              </a:rPr>
              <a:t>c.	Montos</a:t>
            </a:r>
          </a:p>
          <a:p>
            <a:pPr marL="271463" indent="-271463">
              <a:spcAft>
                <a:spcPts val="1200"/>
              </a:spcAft>
            </a:pPr>
            <a:r>
              <a:rPr lang="es-CL" dirty="0" smtClean="0">
                <a:solidFill>
                  <a:schemeClr val="bg1"/>
                </a:solidFill>
              </a:rPr>
              <a:t>d.	Tiempos de desarrollo de proyectos</a:t>
            </a:r>
          </a:p>
          <a:p>
            <a:pPr marL="271463" indent="-271463">
              <a:spcAft>
                <a:spcPts val="1200"/>
              </a:spcAft>
            </a:pPr>
            <a:r>
              <a:rPr lang="es-CL" dirty="0" smtClean="0">
                <a:solidFill>
                  <a:schemeClr val="bg1"/>
                </a:solidFill>
              </a:rPr>
              <a:t>e.	Tiempos y plazos del concurso</a:t>
            </a:r>
          </a:p>
          <a:p>
            <a:endParaRPr lang="es-CL" dirty="0" smtClean="0">
              <a:solidFill>
                <a:schemeClr val="bg1"/>
              </a:solidFill>
            </a:endParaRPr>
          </a:p>
        </p:txBody>
      </p:sp>
      <p:sp>
        <p:nvSpPr>
          <p:cNvPr id="3" name="Llamada de flecha a la izquierda 2"/>
          <p:cNvSpPr/>
          <p:nvPr/>
        </p:nvSpPr>
        <p:spPr>
          <a:xfrm>
            <a:off x="4800600" y="1916832"/>
            <a:ext cx="3962400" cy="2811760"/>
          </a:xfrm>
          <a:prstGeom prst="leftArrowCallout">
            <a:avLst>
              <a:gd name="adj1" fmla="val 12227"/>
              <a:gd name="adj2" fmla="val 22187"/>
              <a:gd name="adj3" fmla="val 14684"/>
              <a:gd name="adj4" fmla="val 89387"/>
            </a:avLst>
          </a:prstGeom>
          <a:solidFill>
            <a:srgbClr val="00A6A2"/>
          </a:solidFill>
          <a:ln w="38100" cap="flat" cmpd="sng" algn="ctr">
            <a:solidFill>
              <a:srgbClr val="2D4FBD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indent="-185738">
              <a:spcAft>
                <a:spcPts val="1200"/>
              </a:spcAft>
              <a:buFontTx/>
              <a:buChar char="-"/>
            </a:pPr>
            <a:r>
              <a:rPr lang="es-CL" sz="1600" dirty="0" smtClean="0">
                <a:solidFill>
                  <a:srgbClr val="000000"/>
                </a:solidFill>
              </a:rPr>
              <a:t>Proyectos se perciben como elaborados principalmente por docentes</a:t>
            </a:r>
          </a:p>
          <a:p>
            <a:pPr marL="185738" indent="-185738">
              <a:spcAft>
                <a:spcPts val="1200"/>
              </a:spcAft>
              <a:buFontTx/>
              <a:buChar char="-"/>
            </a:pPr>
            <a:r>
              <a:rPr lang="es-CL" sz="1600" dirty="0" smtClean="0">
                <a:solidFill>
                  <a:srgbClr val="000000"/>
                </a:solidFill>
              </a:rPr>
              <a:t> Involucrar a centros de estudiantes</a:t>
            </a:r>
          </a:p>
          <a:p>
            <a:pPr marL="185738" indent="-185738">
              <a:spcAft>
                <a:spcPts val="1200"/>
              </a:spcAft>
              <a:buFontTx/>
              <a:buChar char="-"/>
            </a:pPr>
            <a:r>
              <a:rPr lang="es-CL" sz="1600" dirty="0">
                <a:solidFill>
                  <a:srgbClr val="000000"/>
                </a:solidFill>
              </a:rPr>
              <a:t> Incorporar la continuidad de </a:t>
            </a:r>
            <a:r>
              <a:rPr lang="es-CL" sz="1600" dirty="0" smtClean="0">
                <a:solidFill>
                  <a:srgbClr val="000000"/>
                </a:solidFill>
              </a:rPr>
              <a:t>proyectos</a:t>
            </a:r>
          </a:p>
          <a:p>
            <a:pPr marL="185738" indent="-185738">
              <a:spcAft>
                <a:spcPts val="1200"/>
              </a:spcAft>
              <a:buFontTx/>
              <a:buChar char="-"/>
            </a:pPr>
            <a:r>
              <a:rPr lang="es-CL" sz="1600" dirty="0" smtClean="0">
                <a:solidFill>
                  <a:srgbClr val="000000"/>
                </a:solidFill>
              </a:rPr>
              <a:t> Incorporar guía de ejecución en bases</a:t>
            </a:r>
            <a:endParaRPr lang="es-CL" sz="1600" dirty="0">
              <a:solidFill>
                <a:srgbClr val="000000"/>
              </a:solidFill>
            </a:endParaRPr>
          </a:p>
        </p:txBody>
      </p:sp>
      <p:sp>
        <p:nvSpPr>
          <p:cNvPr id="5" name="15 Pentágono"/>
          <p:cNvSpPr/>
          <p:nvPr/>
        </p:nvSpPr>
        <p:spPr>
          <a:xfrm>
            <a:off x="44624" y="432192"/>
            <a:ext cx="1331640" cy="432048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uadroTexto 4"/>
          <p:cNvSpPr txBox="1"/>
          <p:nvPr/>
        </p:nvSpPr>
        <p:spPr>
          <a:xfrm>
            <a:off x="1609328" y="323944"/>
            <a:ext cx="4114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FFFF00"/>
                </a:solidFill>
              </a:rPr>
              <a:t>TEMAS</a:t>
            </a:r>
            <a:endParaRPr lang="es-ES_tradnl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85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1136933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FF00"/>
                </a:solidFill>
              </a:rPr>
              <a:t>3. PROCESO DE FORMACIÓN</a:t>
            </a:r>
          </a:p>
          <a:p>
            <a:endParaRPr lang="es-CL" dirty="0"/>
          </a:p>
          <a:p>
            <a:r>
              <a:rPr lang="es-CL" dirty="0" smtClean="0">
                <a:solidFill>
                  <a:schemeClr val="bg1"/>
                </a:solidFill>
              </a:rPr>
              <a:t>a. Material de apoyo a la postulación</a:t>
            </a:r>
          </a:p>
          <a:p>
            <a:endParaRPr lang="es-CL" dirty="0" smtClean="0">
              <a:solidFill>
                <a:schemeClr val="bg1"/>
              </a:solidFill>
            </a:endParaRPr>
          </a:p>
          <a:p>
            <a:r>
              <a:rPr lang="es-CL" dirty="0" smtClean="0">
                <a:solidFill>
                  <a:schemeClr val="bg1"/>
                </a:solidFill>
              </a:rPr>
              <a:t>b. Capacitación y/o Talleres</a:t>
            </a: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es-CL" dirty="0" smtClean="0">
              <a:solidFill>
                <a:schemeClr val="bg1"/>
              </a:solidFill>
            </a:endParaRPr>
          </a:p>
        </p:txBody>
      </p:sp>
      <p:sp>
        <p:nvSpPr>
          <p:cNvPr id="3" name="15 Pentágono"/>
          <p:cNvSpPr/>
          <p:nvPr/>
        </p:nvSpPr>
        <p:spPr>
          <a:xfrm>
            <a:off x="44624" y="432192"/>
            <a:ext cx="1331640" cy="432048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CuadroTexto 4"/>
          <p:cNvSpPr txBox="1"/>
          <p:nvPr/>
        </p:nvSpPr>
        <p:spPr>
          <a:xfrm>
            <a:off x="1609328" y="323944"/>
            <a:ext cx="4114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FFFF00"/>
                </a:solidFill>
              </a:rPr>
              <a:t>TEMAS</a:t>
            </a:r>
            <a:endParaRPr lang="es-ES_tradnl" sz="3200" b="1" dirty="0">
              <a:solidFill>
                <a:srgbClr val="FFFF00"/>
              </a:solidFill>
            </a:endParaRPr>
          </a:p>
        </p:txBody>
      </p:sp>
      <p:sp>
        <p:nvSpPr>
          <p:cNvPr id="6" name="Llamada de flecha a la izquierda 2"/>
          <p:cNvSpPr/>
          <p:nvPr/>
        </p:nvSpPr>
        <p:spPr>
          <a:xfrm>
            <a:off x="4800600" y="1064925"/>
            <a:ext cx="3962400" cy="1716003"/>
          </a:xfrm>
          <a:prstGeom prst="leftArrowCallout">
            <a:avLst>
              <a:gd name="adj1" fmla="val 12227"/>
              <a:gd name="adj2" fmla="val 29547"/>
              <a:gd name="adj3" fmla="val 18014"/>
              <a:gd name="adj4" fmla="val 92271"/>
            </a:avLst>
          </a:prstGeom>
          <a:solidFill>
            <a:srgbClr val="00A6A2"/>
          </a:solidFill>
          <a:ln w="38100" cap="flat" cmpd="sng" algn="ctr">
            <a:solidFill>
              <a:srgbClr val="2D4FBD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indent="-185738"/>
            <a:r>
              <a:rPr lang="es-CL" sz="1600" dirty="0">
                <a:solidFill>
                  <a:schemeClr val="tx1"/>
                </a:solidFill>
              </a:rPr>
              <a:t>- </a:t>
            </a:r>
            <a:r>
              <a:rPr lang="es-CL" sz="1600" dirty="0" smtClean="0">
                <a:solidFill>
                  <a:schemeClr val="tx1"/>
                </a:solidFill>
              </a:rPr>
              <a:t>	Pensar </a:t>
            </a:r>
            <a:r>
              <a:rPr lang="es-CL" sz="1600" dirty="0">
                <a:solidFill>
                  <a:schemeClr val="tx1"/>
                </a:solidFill>
              </a:rPr>
              <a:t>material didáctico que apoye el como trabajar el arte y la cultura en los establecimientos educacionales, y fomente la </a:t>
            </a:r>
            <a:r>
              <a:rPr lang="es-CL" sz="1600" dirty="0" err="1">
                <a:solidFill>
                  <a:schemeClr val="tx1"/>
                </a:solidFill>
              </a:rPr>
              <a:t>asociatividad</a:t>
            </a:r>
            <a:r>
              <a:rPr lang="es-CL" sz="1600" dirty="0">
                <a:solidFill>
                  <a:schemeClr val="tx1"/>
                </a:solidFill>
              </a:rPr>
              <a:t>: entre distintos niveles, asignaturas, espacios, etc.</a:t>
            </a:r>
          </a:p>
        </p:txBody>
      </p:sp>
      <p:sp>
        <p:nvSpPr>
          <p:cNvPr id="2" name="1 Llamada de flecha hacia arriba"/>
          <p:cNvSpPr/>
          <p:nvPr/>
        </p:nvSpPr>
        <p:spPr>
          <a:xfrm>
            <a:off x="395536" y="2636912"/>
            <a:ext cx="4176464" cy="3888432"/>
          </a:xfrm>
          <a:prstGeom prst="upArrowCallout">
            <a:avLst>
              <a:gd name="adj1" fmla="val 8368"/>
              <a:gd name="adj2" fmla="val 17301"/>
              <a:gd name="adj3" fmla="val 9505"/>
              <a:gd name="adj4" fmla="val 90495"/>
            </a:avLst>
          </a:prstGeom>
          <a:solidFill>
            <a:srgbClr val="00A6A2"/>
          </a:solidFill>
          <a:ln w="38100" cap="flat" cmpd="sng" algn="ctr">
            <a:solidFill>
              <a:srgbClr val="2D4FBD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indent="-185738">
              <a:spcAft>
                <a:spcPts val="1000"/>
              </a:spcAft>
            </a:pPr>
            <a:r>
              <a:rPr lang="es-CL" sz="1400" dirty="0">
                <a:solidFill>
                  <a:schemeClr val="tx1"/>
                </a:solidFill>
              </a:rPr>
              <a:t>-	Dirigido a estudiantes, docentes y directivos/as.</a:t>
            </a:r>
          </a:p>
          <a:p>
            <a:pPr marL="185738" indent="-185738">
              <a:spcAft>
                <a:spcPts val="1000"/>
              </a:spcAft>
              <a:buFontTx/>
              <a:buChar char="-"/>
            </a:pPr>
            <a:r>
              <a:rPr lang="es-CL" sz="1400" dirty="0" smtClean="0">
                <a:solidFill>
                  <a:schemeClr val="tx1"/>
                </a:solidFill>
              </a:rPr>
              <a:t>Participación </a:t>
            </a:r>
            <a:r>
              <a:rPr lang="es-CL" sz="1400" dirty="0">
                <a:solidFill>
                  <a:schemeClr val="tx1"/>
                </a:solidFill>
              </a:rPr>
              <a:t>de estudiantes de Escuelas </a:t>
            </a:r>
            <a:r>
              <a:rPr lang="es-CL" sz="1400" dirty="0" smtClean="0">
                <a:solidFill>
                  <a:schemeClr val="tx1"/>
                </a:solidFill>
              </a:rPr>
              <a:t>especiales</a:t>
            </a:r>
          </a:p>
          <a:p>
            <a:pPr marL="185738" indent="-185738">
              <a:spcAft>
                <a:spcPts val="1000"/>
              </a:spcAft>
              <a:buFontTx/>
              <a:buChar char="-"/>
            </a:pPr>
            <a:r>
              <a:rPr lang="es-CL" sz="1400" dirty="0" smtClean="0">
                <a:solidFill>
                  <a:schemeClr val="tx1"/>
                </a:solidFill>
              </a:rPr>
              <a:t>Invitar a </a:t>
            </a:r>
            <a:r>
              <a:rPr lang="es-CL" sz="1400" dirty="0" err="1" smtClean="0">
                <a:solidFill>
                  <a:schemeClr val="tx1"/>
                </a:solidFill>
              </a:rPr>
              <a:t>l@s</a:t>
            </a:r>
            <a:r>
              <a:rPr lang="es-CL" sz="1400" dirty="0" smtClean="0">
                <a:solidFill>
                  <a:schemeClr val="tx1"/>
                </a:solidFill>
              </a:rPr>
              <a:t> “pares” a participar de las capacitaciones.</a:t>
            </a:r>
            <a:endParaRPr lang="es-CL" sz="1400" dirty="0">
              <a:solidFill>
                <a:schemeClr val="tx1"/>
              </a:solidFill>
            </a:endParaRPr>
          </a:p>
          <a:p>
            <a:pPr marL="185738" indent="-185738">
              <a:spcAft>
                <a:spcPts val="1000"/>
              </a:spcAft>
              <a:buFontTx/>
              <a:buChar char="-"/>
            </a:pPr>
            <a:r>
              <a:rPr lang="es-CL" sz="1400" dirty="0" smtClean="0">
                <a:solidFill>
                  <a:schemeClr val="tx1"/>
                </a:solidFill>
              </a:rPr>
              <a:t>Capacitar </a:t>
            </a:r>
            <a:r>
              <a:rPr lang="es-CL" sz="1400" dirty="0">
                <a:solidFill>
                  <a:schemeClr val="tx1"/>
                </a:solidFill>
              </a:rPr>
              <a:t>a </a:t>
            </a:r>
            <a:r>
              <a:rPr lang="es-CL" sz="1400" dirty="0" err="1">
                <a:solidFill>
                  <a:schemeClr val="tx1"/>
                </a:solidFill>
              </a:rPr>
              <a:t>encargad@s</a:t>
            </a:r>
            <a:r>
              <a:rPr lang="es-CL" sz="1400" dirty="0">
                <a:solidFill>
                  <a:schemeClr val="tx1"/>
                </a:solidFill>
              </a:rPr>
              <a:t> educación y responsables de proyecto en temas de la guía de ejecución (durante firma de convenio).</a:t>
            </a:r>
          </a:p>
          <a:p>
            <a:pPr marL="185738" indent="-185738">
              <a:spcAft>
                <a:spcPts val="1000"/>
              </a:spcAft>
              <a:buFontTx/>
              <a:buChar char="-"/>
            </a:pPr>
            <a:r>
              <a:rPr lang="es-CL" sz="1400" dirty="0">
                <a:solidFill>
                  <a:schemeClr val="tx1"/>
                </a:solidFill>
              </a:rPr>
              <a:t>Dificultad en generar una coherencia entre diagnóstico (problema) y el proyecto en general</a:t>
            </a:r>
          </a:p>
          <a:p>
            <a:pPr marL="185738" indent="-185738">
              <a:spcAft>
                <a:spcPts val="1000"/>
              </a:spcAft>
              <a:buFontTx/>
              <a:buChar char="-"/>
            </a:pPr>
            <a:r>
              <a:rPr lang="es-CL" sz="1400" dirty="0">
                <a:solidFill>
                  <a:schemeClr val="tx1"/>
                </a:solidFill>
              </a:rPr>
              <a:t>Pertinencia cultural local aparece como secundario, se tiende a separar los procesos educativos en la escuela de lo que ocurre fuera del espacio educativo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572000" y="4771018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738" indent="-185738"/>
            <a:r>
              <a:rPr lang="es-CL" dirty="0">
                <a:solidFill>
                  <a:schemeClr val="bg1"/>
                </a:solidFill>
              </a:rPr>
              <a:t>c. Medios de exposición de proyectos ganadores (rescatar el valor de lo vivencial): Ferias de arte, SEA, lanzamientos, jornadas, conversatorios, encuentros, etc. (a nivel nacional, regional y/o </a:t>
            </a:r>
            <a:r>
              <a:rPr lang="es-CL" dirty="0" err="1">
                <a:solidFill>
                  <a:schemeClr val="bg1"/>
                </a:solidFill>
              </a:rPr>
              <a:t>macrozonal</a:t>
            </a:r>
            <a:r>
              <a:rPr lang="es-CL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75379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1340768"/>
            <a:ext cx="770485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FF00"/>
                </a:solidFill>
              </a:rPr>
              <a:t>4. DIFUSIÓN</a:t>
            </a:r>
          </a:p>
          <a:p>
            <a:endParaRPr lang="es-CL" b="1" dirty="0">
              <a:solidFill>
                <a:srgbClr val="FFFF00"/>
              </a:solidFill>
            </a:endParaRPr>
          </a:p>
          <a:p>
            <a:pPr marL="342900" indent="-342900">
              <a:spcAft>
                <a:spcPts val="1200"/>
              </a:spcAft>
              <a:buAutoNum type="alphaLcPeriod"/>
            </a:pPr>
            <a:r>
              <a:rPr lang="es-CL" sz="1600" b="1" dirty="0" smtClean="0">
                <a:solidFill>
                  <a:schemeClr val="bg1"/>
                </a:solidFill>
              </a:rPr>
              <a:t>Medios</a:t>
            </a:r>
          </a:p>
          <a:p>
            <a:pPr marL="342900" indent="-342900">
              <a:spcAft>
                <a:spcPts val="1200"/>
              </a:spcAft>
              <a:buAutoNum type="alphaLcPeriod"/>
            </a:pPr>
            <a:r>
              <a:rPr lang="es-CL" sz="1600" b="1" dirty="0" smtClean="0">
                <a:solidFill>
                  <a:schemeClr val="bg1"/>
                </a:solidFill>
              </a:rPr>
              <a:t>Tiempos</a:t>
            </a:r>
          </a:p>
        </p:txBody>
      </p:sp>
      <p:sp>
        <p:nvSpPr>
          <p:cNvPr id="5" name="15 Pentágono"/>
          <p:cNvSpPr/>
          <p:nvPr/>
        </p:nvSpPr>
        <p:spPr>
          <a:xfrm>
            <a:off x="44624" y="432192"/>
            <a:ext cx="1331640" cy="432048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uadroTexto 4"/>
          <p:cNvSpPr txBox="1"/>
          <p:nvPr/>
        </p:nvSpPr>
        <p:spPr>
          <a:xfrm>
            <a:off x="1609328" y="323944"/>
            <a:ext cx="4114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FFFF00"/>
                </a:solidFill>
              </a:rPr>
              <a:t>TEMAS</a:t>
            </a:r>
            <a:endParaRPr lang="es-ES_tradnl" sz="3200" b="1" dirty="0">
              <a:solidFill>
                <a:srgbClr val="FFFF00"/>
              </a:solidFill>
            </a:endParaRPr>
          </a:p>
        </p:txBody>
      </p:sp>
      <p:sp>
        <p:nvSpPr>
          <p:cNvPr id="8" name="Llamada de flecha a la izquierda 2"/>
          <p:cNvSpPr/>
          <p:nvPr/>
        </p:nvSpPr>
        <p:spPr>
          <a:xfrm>
            <a:off x="3635896" y="1710100"/>
            <a:ext cx="4551040" cy="2727012"/>
          </a:xfrm>
          <a:prstGeom prst="leftArrowCallout">
            <a:avLst>
              <a:gd name="adj1" fmla="val 12227"/>
              <a:gd name="adj2" fmla="val 22390"/>
              <a:gd name="adj3" fmla="val 14684"/>
              <a:gd name="adj4" fmla="val 91201"/>
            </a:avLst>
          </a:prstGeom>
          <a:solidFill>
            <a:srgbClr val="00A6A2"/>
          </a:solidFill>
          <a:ln w="38100" cap="flat" cmpd="sng" algn="ctr">
            <a:solidFill>
              <a:srgbClr val="2D4FBD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indent="-185738">
              <a:spcAft>
                <a:spcPts val="1200"/>
              </a:spcAft>
            </a:pPr>
            <a:r>
              <a:rPr lang="es-CL" sz="1600" dirty="0">
                <a:solidFill>
                  <a:schemeClr val="tx1"/>
                </a:solidFill>
              </a:rPr>
              <a:t>-	Fortalecer difusión y acompañamiento en aquellas regiones con más baja participación: Antofagasta, </a:t>
            </a:r>
            <a:r>
              <a:rPr lang="es-CL" sz="1600" dirty="0" smtClean="0">
                <a:solidFill>
                  <a:schemeClr val="tx1"/>
                </a:solidFill>
              </a:rPr>
              <a:t>Atacama; y en territorios que no tienen acceso a internet.</a:t>
            </a:r>
            <a:endParaRPr lang="es-CL" sz="1600" dirty="0">
              <a:solidFill>
                <a:schemeClr val="tx1"/>
              </a:solidFill>
            </a:endParaRPr>
          </a:p>
          <a:p>
            <a:pPr marL="185738" indent="-185738">
              <a:spcAft>
                <a:spcPts val="1200"/>
              </a:spcAft>
              <a:buFontTx/>
              <a:buChar char="-"/>
            </a:pPr>
            <a:r>
              <a:rPr lang="es-CL" sz="1600" dirty="0">
                <a:solidFill>
                  <a:schemeClr val="tx1"/>
                </a:solidFill>
              </a:rPr>
              <a:t>Reforzar comunicación con los centros de alumnos.</a:t>
            </a:r>
          </a:p>
          <a:p>
            <a:pPr marL="185738" indent="-185738">
              <a:spcAft>
                <a:spcPts val="1200"/>
              </a:spcAft>
              <a:buFontTx/>
              <a:buChar char="-"/>
            </a:pPr>
            <a:r>
              <a:rPr lang="es-CL" sz="1600" dirty="0">
                <a:solidFill>
                  <a:schemeClr val="tx1"/>
                </a:solidFill>
              </a:rPr>
              <a:t>Diversificar medios de difusión </a:t>
            </a:r>
          </a:p>
        </p:txBody>
      </p:sp>
    </p:spTree>
    <p:extLst>
      <p:ext uri="{BB962C8B-B14F-4D97-AF65-F5344CB8AC3E}">
        <p14:creationId xmlns:p14="http://schemas.microsoft.com/office/powerpoint/2010/main" val="131601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992916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FF00"/>
                </a:solidFill>
              </a:rPr>
              <a:t>5. POSTULACIÓN</a:t>
            </a:r>
          </a:p>
          <a:p>
            <a:endParaRPr lang="es-CL" dirty="0" smtClean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 smtClean="0">
                <a:solidFill>
                  <a:schemeClr val="bg1"/>
                </a:solidFill>
              </a:rPr>
              <a:t>a. Formulario</a:t>
            </a:r>
            <a:endParaRPr lang="es-CL" dirty="0" smtClean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r>
              <a:rPr lang="es-CL" dirty="0" smtClean="0">
                <a:solidFill>
                  <a:schemeClr val="bg1"/>
                </a:solidFill>
              </a:rPr>
              <a:t>b. Anexos</a:t>
            </a:r>
          </a:p>
          <a:p>
            <a:endParaRPr lang="es-CL" dirty="0" smtClean="0"/>
          </a:p>
        </p:txBody>
      </p:sp>
      <p:sp>
        <p:nvSpPr>
          <p:cNvPr id="3" name="15 Pentágono"/>
          <p:cNvSpPr/>
          <p:nvPr/>
        </p:nvSpPr>
        <p:spPr>
          <a:xfrm>
            <a:off x="44624" y="432192"/>
            <a:ext cx="1331640" cy="432048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CuadroTexto 4"/>
          <p:cNvSpPr txBox="1"/>
          <p:nvPr/>
        </p:nvSpPr>
        <p:spPr>
          <a:xfrm>
            <a:off x="1609328" y="323944"/>
            <a:ext cx="4114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FFFF00"/>
                </a:solidFill>
              </a:rPr>
              <a:t>TEMAS</a:t>
            </a:r>
            <a:endParaRPr lang="es-ES_tradnl" sz="3200" b="1" dirty="0">
              <a:solidFill>
                <a:srgbClr val="FFFF00"/>
              </a:solidFill>
            </a:endParaRPr>
          </a:p>
        </p:txBody>
      </p:sp>
      <p:sp>
        <p:nvSpPr>
          <p:cNvPr id="6" name="Llamada de flecha a la izquierda 2"/>
          <p:cNvSpPr/>
          <p:nvPr/>
        </p:nvSpPr>
        <p:spPr>
          <a:xfrm>
            <a:off x="3563888" y="760348"/>
            <a:ext cx="5256584" cy="3532748"/>
          </a:xfrm>
          <a:prstGeom prst="leftArrowCallout">
            <a:avLst>
              <a:gd name="adj1" fmla="val 11474"/>
              <a:gd name="adj2" fmla="val 18790"/>
              <a:gd name="adj3" fmla="val 11022"/>
              <a:gd name="adj4" fmla="val 92372"/>
            </a:avLst>
          </a:prstGeom>
          <a:solidFill>
            <a:srgbClr val="00A6A2"/>
          </a:solidFill>
          <a:ln w="38100" cap="flat" cmpd="sng" algn="ctr">
            <a:solidFill>
              <a:srgbClr val="2D4FBD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indent="-185738">
              <a:spcAft>
                <a:spcPts val="1200"/>
              </a:spcAft>
              <a:buFontTx/>
              <a:buChar char="-"/>
            </a:pPr>
            <a:r>
              <a:rPr lang="es-CL" sz="1600" dirty="0" err="1">
                <a:solidFill>
                  <a:schemeClr val="tx1"/>
                </a:solidFill>
              </a:rPr>
              <a:t>Díficil</a:t>
            </a:r>
            <a:r>
              <a:rPr lang="es-CL" sz="1600" dirty="0">
                <a:solidFill>
                  <a:schemeClr val="tx1"/>
                </a:solidFill>
              </a:rPr>
              <a:t> visualizar concretamente el problema relacionado al acceso y participación en arte y cultura en el diagnóstico (problema tiende a ser de carácter social en contextos de vulnerabilidad, pobreza urbana y segregación).</a:t>
            </a:r>
          </a:p>
          <a:p>
            <a:pPr marL="185738" indent="-185738">
              <a:spcAft>
                <a:spcPts val="1200"/>
              </a:spcAft>
              <a:buFontTx/>
              <a:buChar char="-"/>
            </a:pPr>
            <a:r>
              <a:rPr lang="es-CL" sz="1600" dirty="0">
                <a:solidFill>
                  <a:schemeClr val="tx1"/>
                </a:solidFill>
              </a:rPr>
              <a:t> Enfoque de género: introduce la idea en los estudiantes: algunas agrupaciones apropiaron del tema y aparece como central en el proyecto. Necesario mirar la manera en que se expresa en el proyecto.</a:t>
            </a:r>
          </a:p>
          <a:p>
            <a:pPr marL="185738" indent="-185738">
              <a:spcAft>
                <a:spcPts val="1200"/>
              </a:spcAft>
              <a:buFontTx/>
              <a:buChar char="-"/>
            </a:pPr>
            <a:r>
              <a:rPr lang="es-CL" sz="1600" dirty="0">
                <a:solidFill>
                  <a:schemeClr val="tx1"/>
                </a:solidFill>
              </a:rPr>
              <a:t> incorporar propuesta de seguimiento y evaluación, y designar a un/a encargado/a.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11560" y="5108991"/>
            <a:ext cx="763284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FF00"/>
                </a:solidFill>
              </a:rPr>
              <a:t>PROCESO DE POSTULACIÓN</a:t>
            </a:r>
          </a:p>
          <a:p>
            <a:pPr>
              <a:spcAft>
                <a:spcPts val="600"/>
              </a:spcAft>
            </a:pPr>
            <a:r>
              <a:rPr lang="es-CL" dirty="0" smtClean="0">
                <a:solidFill>
                  <a:srgbClr val="FFFFFF"/>
                </a:solidFill>
              </a:rPr>
              <a:t>a. Vías de postulación</a:t>
            </a:r>
          </a:p>
          <a:p>
            <a:pPr>
              <a:spcAft>
                <a:spcPts val="600"/>
              </a:spcAft>
            </a:pPr>
            <a:r>
              <a:rPr lang="es-CL" dirty="0" smtClean="0">
                <a:solidFill>
                  <a:srgbClr val="FFFFFF"/>
                </a:solidFill>
              </a:rPr>
              <a:t>b. Acompañamiento</a:t>
            </a:r>
          </a:p>
          <a:p>
            <a:endParaRPr lang="es-CL" dirty="0"/>
          </a:p>
        </p:txBody>
      </p:sp>
      <p:sp>
        <p:nvSpPr>
          <p:cNvPr id="8" name="7 Llamada de flecha hacia arriba"/>
          <p:cNvSpPr/>
          <p:nvPr/>
        </p:nvSpPr>
        <p:spPr>
          <a:xfrm>
            <a:off x="323528" y="3356992"/>
            <a:ext cx="2808312" cy="1080120"/>
          </a:xfrm>
          <a:prstGeom prst="upArrowCallout">
            <a:avLst>
              <a:gd name="adj1" fmla="val 29458"/>
              <a:gd name="adj2" fmla="val 44492"/>
              <a:gd name="adj3" fmla="val 23063"/>
              <a:gd name="adj4" fmla="val 76637"/>
            </a:avLst>
          </a:prstGeom>
          <a:solidFill>
            <a:srgbClr val="00A6A2"/>
          </a:solidFill>
          <a:ln w="38100" cap="flat" cmpd="sng" algn="ctr">
            <a:solidFill>
              <a:srgbClr val="2D4FBD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indent="-185738">
              <a:spcAft>
                <a:spcPts val="1000"/>
              </a:spcAft>
            </a:pPr>
            <a:r>
              <a:rPr lang="es-CL" sz="1600" dirty="0">
                <a:solidFill>
                  <a:schemeClr val="tx1"/>
                </a:solidFill>
              </a:rPr>
              <a:t>-	</a:t>
            </a:r>
            <a:r>
              <a:rPr lang="es-CL" sz="1600" dirty="0" smtClean="0">
                <a:solidFill>
                  <a:schemeClr val="tx1"/>
                </a:solidFill>
              </a:rPr>
              <a:t>Causa de más alto porcentaje de inadmisibilidad</a:t>
            </a:r>
            <a:endParaRPr lang="es-CL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144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81000" y="921494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FF00"/>
                </a:solidFill>
              </a:rPr>
              <a:t>6. EVALUACIÓN</a:t>
            </a:r>
            <a:endParaRPr lang="es-CL" dirty="0" smtClean="0">
              <a:solidFill>
                <a:srgbClr val="FFFFFF"/>
              </a:solidFill>
            </a:endParaRPr>
          </a:p>
          <a:p>
            <a:r>
              <a:rPr lang="es-CL" dirty="0" smtClean="0">
                <a:solidFill>
                  <a:srgbClr val="FFFFFF"/>
                </a:solidFill>
              </a:rPr>
              <a:t>Criterios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729492"/>
              </p:ext>
            </p:extLst>
          </p:nvPr>
        </p:nvGraphicFramePr>
        <p:xfrm>
          <a:off x="467544" y="1627059"/>
          <a:ext cx="4176465" cy="4898285"/>
        </p:xfrm>
        <a:graphic>
          <a:graphicData uri="http://schemas.openxmlformats.org/drawingml/2006/table">
            <a:tbl>
              <a:tblPr firstRow="1" firstCol="1" bandRow="1" bandCol="1">
                <a:tableStyleId>{7DF18680-E054-41AD-8BC1-D1AEF772440D}</a:tableStyleId>
              </a:tblPr>
              <a:tblGrid>
                <a:gridCol w="742064"/>
                <a:gridCol w="2374245"/>
                <a:gridCol w="445508"/>
                <a:gridCol w="614648"/>
              </a:tblGrid>
              <a:tr h="272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 dirty="0">
                          <a:effectLst/>
                        </a:rPr>
                        <a:t>Criterios de Evaluación</a:t>
                      </a:r>
                      <a:endParaRPr lang="es-CL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 dirty="0">
                          <a:effectLst/>
                        </a:rPr>
                        <a:t>Indicadores del criterio</a:t>
                      </a:r>
                      <a:endParaRPr lang="es-CL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>
                          <a:effectLst/>
                        </a:rPr>
                        <a:t>Puntaje</a:t>
                      </a:r>
                      <a:endParaRPr lang="es-CL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>
                          <a:effectLst/>
                        </a:rPr>
                        <a:t>Ponderador</a:t>
                      </a:r>
                      <a:endParaRPr lang="es-CL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</a:tr>
              <a:tr h="6803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>
                          <a:effectLst/>
                        </a:rPr>
                        <a:t>1. Coherencia</a:t>
                      </a:r>
                      <a:endParaRPr lang="es-CL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 dirty="0">
                          <a:effectLst/>
                        </a:rPr>
                        <a:t>Existe una r</a:t>
                      </a:r>
                      <a:r>
                        <a:rPr lang="es-MX" sz="700" dirty="0">
                          <a:effectLst/>
                        </a:rPr>
                        <a:t>elación lógica entre:</a:t>
                      </a:r>
                      <a:endParaRPr lang="es-CL" sz="7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a. la problemática definida</a:t>
                      </a:r>
                      <a:endParaRPr lang="es-CL" sz="7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b. los objetivos planteados</a:t>
                      </a:r>
                      <a:endParaRPr lang="es-CL" sz="7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c. el cronograma de acciones</a:t>
                      </a:r>
                      <a:endParaRPr lang="es-CL" sz="7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d. y los recursos solicitados.</a:t>
                      </a:r>
                      <a:endParaRPr lang="es-CL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>
                          <a:effectLst/>
                        </a:rPr>
                        <a:t>0-7</a:t>
                      </a:r>
                      <a:endParaRPr lang="es-CL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>
                          <a:effectLst/>
                        </a:rPr>
                        <a:t>20%</a:t>
                      </a:r>
                      <a:endParaRPr lang="es-CL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</a:tr>
              <a:tr h="8163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>
                          <a:effectLst/>
                        </a:rPr>
                        <a:t>2. Relevancia</a:t>
                      </a:r>
                      <a:endParaRPr lang="es-CL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indent="-1365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 dirty="0">
                          <a:effectLst/>
                        </a:rPr>
                        <a:t>a. </a:t>
                      </a:r>
                      <a:r>
                        <a:rPr lang="es-MX" sz="700" dirty="0">
                          <a:effectLst/>
                        </a:rPr>
                        <a:t>El diagnóstico da cuenta de una necesidad a cubrir que guarda relación con el acceso y participación en arte y cultura de los/las estudiantes.</a:t>
                      </a:r>
                      <a:endParaRPr lang="es-CL" sz="700" dirty="0">
                        <a:effectLst/>
                      </a:endParaRPr>
                    </a:p>
                    <a:p>
                      <a:pPr indent="-1365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b. La necesidad detectada afecta directamente a la agrupación y a la comunidad escolar.</a:t>
                      </a:r>
                      <a:endParaRPr lang="es-CL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>
                          <a:effectLst/>
                        </a:rPr>
                        <a:t>0-7</a:t>
                      </a:r>
                      <a:endParaRPr lang="es-CL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>
                          <a:effectLst/>
                        </a:rPr>
                        <a:t>20%</a:t>
                      </a:r>
                      <a:endParaRPr lang="es-CL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</a:tr>
              <a:tr h="20409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>
                          <a:effectLst/>
                        </a:rPr>
                        <a:t>3. Pertinencia </a:t>
                      </a:r>
                      <a:endParaRPr lang="es-CL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indent="-1365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>
                          <a:effectLst/>
                        </a:rPr>
                        <a:t>a. La iniciativa se orienta a mejorar el acceso y participación en arte y cultura de los y las estudiantes.</a:t>
                      </a:r>
                    </a:p>
                    <a:p>
                      <a:pPr indent="-1365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b. La iniciativa presentada se vincula con los objetivos de la agrupación postulante.</a:t>
                      </a:r>
                      <a:endParaRPr lang="es-CL" sz="700">
                        <a:effectLst/>
                      </a:endParaRPr>
                    </a:p>
                    <a:p>
                      <a:pPr indent="-1365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c. La iniciativa a desarrollar es pertinente para las edades de los y las participantes.</a:t>
                      </a:r>
                      <a:endParaRPr lang="es-CL" sz="700">
                        <a:effectLst/>
                      </a:endParaRPr>
                    </a:p>
                    <a:p>
                      <a:pPr indent="-1365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d. La iniciativa tiene pertinencia cultural local, es decir, integra de manera coherente elementos culturales propios y significativos para los y las estudiantes y/o la comunidad escolar y/o extraescolar.</a:t>
                      </a:r>
                      <a:endParaRPr lang="es-CL" sz="700">
                        <a:effectLst/>
                      </a:endParaRPr>
                    </a:p>
                    <a:p>
                      <a:pPr indent="-1365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e. La iniciativa promueve el enfoque de género, incorporándolo y aplicándolo en las actividades propuestas.</a:t>
                      </a:r>
                      <a:endParaRPr lang="es-CL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>
                          <a:effectLst/>
                        </a:rPr>
                        <a:t>0-7</a:t>
                      </a:r>
                      <a:endParaRPr lang="es-CL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>
                          <a:effectLst/>
                        </a:rPr>
                        <a:t>30%</a:t>
                      </a:r>
                      <a:endParaRPr lang="es-CL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</a:tr>
              <a:tr h="10885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 dirty="0">
                          <a:effectLst/>
                        </a:rPr>
                        <a:t>4. Participación</a:t>
                      </a:r>
                      <a:endParaRPr lang="es-CL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indent="-1365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 dirty="0">
                          <a:effectLst/>
                        </a:rPr>
                        <a:t>a. </a:t>
                      </a:r>
                      <a:r>
                        <a:rPr lang="es-MX" sz="700" dirty="0">
                          <a:effectLst/>
                        </a:rPr>
                        <a:t>La iniciativa considera de manera clara y efectiva la participación de los y las estudiantes en la toma de decisiones.</a:t>
                      </a:r>
                      <a:endParaRPr lang="es-CL" sz="700" dirty="0">
                        <a:effectLst/>
                      </a:endParaRPr>
                    </a:p>
                    <a:p>
                      <a:pPr indent="-1365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 dirty="0">
                          <a:effectLst/>
                        </a:rPr>
                        <a:t>b. </a:t>
                      </a:r>
                      <a:r>
                        <a:rPr lang="es-MX" sz="700" dirty="0">
                          <a:effectLst/>
                        </a:rPr>
                        <a:t>La iniciativa refleja el trabajo conjunto entre la escuela, liceo o colegio y la agrupación.</a:t>
                      </a:r>
                      <a:endParaRPr lang="es-CL" sz="700" dirty="0">
                        <a:effectLst/>
                      </a:endParaRPr>
                    </a:p>
                    <a:p>
                      <a:pPr indent="-1365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c. La iniciativa favorece el trabajo en equipo.</a:t>
                      </a:r>
                      <a:endParaRPr lang="es-CL" sz="700" dirty="0">
                        <a:effectLst/>
                      </a:endParaRPr>
                    </a:p>
                    <a:p>
                      <a:pPr indent="-1365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d. La iniciativa contempla la participación de la comunidad escolar y/o extraescolar</a:t>
                      </a:r>
                      <a:endParaRPr lang="es-CL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 dirty="0">
                          <a:effectLst/>
                        </a:rPr>
                        <a:t>0-7</a:t>
                      </a:r>
                      <a:endParaRPr lang="es-CL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700" dirty="0">
                          <a:effectLst/>
                        </a:rPr>
                        <a:t>30%</a:t>
                      </a:r>
                      <a:endParaRPr lang="es-CL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031048"/>
              </p:ext>
            </p:extLst>
          </p:nvPr>
        </p:nvGraphicFramePr>
        <p:xfrm>
          <a:off x="4932040" y="908720"/>
          <a:ext cx="3816424" cy="557487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601809"/>
                <a:gridCol w="3214615"/>
              </a:tblGrid>
              <a:tr h="3823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Puntaje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Criterio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59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s-ES" sz="1100">
                          <a:effectLst/>
                        </a:rPr>
                        <a:t>0 (cero)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s-ES" sz="1100">
                          <a:effectLst/>
                        </a:rPr>
                        <a:t>No cumple con ninguno de los indicadores del criterio evaluado. Por ejemplo, en el criterio de Coherencia, no existe ninguna lógica entre los indicadores: problemática, objetivos, cronograma propuesto y recursos solicitados.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383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s-ES" sz="1100" dirty="0">
                          <a:effectLst/>
                        </a:rPr>
                        <a:t>3 (tres)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s-ES" sz="1100">
                          <a:effectLst/>
                        </a:rPr>
                        <a:t>Insuficiencia en el cumplimiento de uno o más de los indicadores del criterio evaluado, es decir, falta claridad en uno o más de ellos. Por ejemplo, en el criterio de Coherencia, no existe una lógica evidente entre algunos de los indicadores ya sea problemática, objetivos, cronograma propuesto o recursos solicitados.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295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s-ES" sz="1100">
                          <a:effectLst/>
                        </a:rPr>
                        <a:t>5 (cinco)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s-ES" sz="1100">
                          <a:effectLst/>
                        </a:rPr>
                        <a:t>Cumple suficientemente con todos los indicadores del criterio, es decir, estos son adecuados en relación a lo solicitado. Por ejemplo, en el criterio de Coherencia, existe una lógica que si bien se podría mejorar, es adecuada entre los indicadores: problemática, objetivos, cronograma propuesto y recursos solicitados.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383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s-ES" sz="1100">
                          <a:effectLst/>
                        </a:rPr>
                        <a:t>7 (siete)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s-ES" sz="1100" dirty="0">
                          <a:effectLst/>
                        </a:rPr>
                        <a:t>Cumple destacadamente con uno o más de los indicadores del criterio, es decir, la propuesta sobresale de la media y es relevante de acuerdo a lo solicitado. Por ejemplo, en el criterio de Coherencia, los indicadores guardan una relación entre ellos que es inalterable porque si no cambia el sentido de la iniciativa.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15 Pentágono"/>
          <p:cNvSpPr/>
          <p:nvPr/>
        </p:nvSpPr>
        <p:spPr>
          <a:xfrm>
            <a:off x="44624" y="296888"/>
            <a:ext cx="1331640" cy="432048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endParaRPr lang="es-CL" dirty="0"/>
          </a:p>
        </p:txBody>
      </p:sp>
      <p:sp>
        <p:nvSpPr>
          <p:cNvPr id="8" name="CuadroTexto 4"/>
          <p:cNvSpPr txBox="1"/>
          <p:nvPr/>
        </p:nvSpPr>
        <p:spPr>
          <a:xfrm>
            <a:off x="1609328" y="188640"/>
            <a:ext cx="4114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FFFF00"/>
                </a:solidFill>
              </a:rPr>
              <a:t>TEMAS</a:t>
            </a:r>
            <a:endParaRPr lang="es-ES_tradnl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945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11560" y="148478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FFFF"/>
                </a:solidFill>
              </a:rPr>
              <a:t>b. Modalidad: nacional y/o regional</a:t>
            </a:r>
          </a:p>
          <a:p>
            <a:endParaRPr lang="es-CL" dirty="0" smtClean="0">
              <a:solidFill>
                <a:srgbClr val="FFFFFF"/>
              </a:solidFill>
            </a:endParaRPr>
          </a:p>
          <a:p>
            <a:r>
              <a:rPr lang="es-CL" dirty="0" smtClean="0">
                <a:solidFill>
                  <a:srgbClr val="FFFFFF"/>
                </a:solidFill>
              </a:rPr>
              <a:t>c. Puntajes de equidad</a:t>
            </a:r>
            <a:endParaRPr lang="es-CL" dirty="0">
              <a:solidFill>
                <a:srgbClr val="FFFFFF"/>
              </a:solidFill>
            </a:endParaRPr>
          </a:p>
        </p:txBody>
      </p:sp>
      <p:sp>
        <p:nvSpPr>
          <p:cNvPr id="6" name="15 Pentágono"/>
          <p:cNvSpPr/>
          <p:nvPr/>
        </p:nvSpPr>
        <p:spPr>
          <a:xfrm>
            <a:off x="44624" y="296888"/>
            <a:ext cx="1331640" cy="432048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endParaRPr lang="es-CL" dirty="0"/>
          </a:p>
        </p:txBody>
      </p:sp>
      <p:sp>
        <p:nvSpPr>
          <p:cNvPr id="7" name="CuadroTexto 4"/>
          <p:cNvSpPr txBox="1"/>
          <p:nvPr/>
        </p:nvSpPr>
        <p:spPr>
          <a:xfrm>
            <a:off x="1609328" y="188640"/>
            <a:ext cx="4114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FFFF00"/>
                </a:solidFill>
              </a:rPr>
              <a:t>TEMAS</a:t>
            </a:r>
            <a:endParaRPr lang="es-ES_tradnl" sz="3200" b="1" dirty="0">
              <a:solidFill>
                <a:srgbClr val="FFFF00"/>
              </a:solidFill>
            </a:endParaRPr>
          </a:p>
        </p:txBody>
      </p:sp>
      <p:sp>
        <p:nvSpPr>
          <p:cNvPr id="8" name="Llamada de flecha a la izquierda 2"/>
          <p:cNvSpPr/>
          <p:nvPr/>
        </p:nvSpPr>
        <p:spPr>
          <a:xfrm>
            <a:off x="4572000" y="908720"/>
            <a:ext cx="4248472" cy="1440160"/>
          </a:xfrm>
          <a:prstGeom prst="leftArrowCallout">
            <a:avLst>
              <a:gd name="adj1" fmla="val 16936"/>
              <a:gd name="adj2" fmla="val 32913"/>
              <a:gd name="adj3" fmla="val 22603"/>
              <a:gd name="adj4" fmla="val 92338"/>
            </a:avLst>
          </a:prstGeom>
          <a:solidFill>
            <a:srgbClr val="00A6A2"/>
          </a:solidFill>
          <a:ln w="38100" cap="flat" cmpd="sng" algn="ctr">
            <a:solidFill>
              <a:srgbClr val="2D4FBD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indent="-185738"/>
            <a:r>
              <a:rPr lang="es-CL" sz="1600" dirty="0">
                <a:solidFill>
                  <a:schemeClr val="tx1"/>
                </a:solidFill>
              </a:rPr>
              <a:t>- </a:t>
            </a:r>
            <a:r>
              <a:rPr lang="es-CL" sz="1600" dirty="0" smtClean="0">
                <a:solidFill>
                  <a:schemeClr val="tx1"/>
                </a:solidFill>
              </a:rPr>
              <a:t>	Generar </a:t>
            </a:r>
            <a:r>
              <a:rPr lang="es-CL" sz="1600" dirty="0">
                <a:solidFill>
                  <a:schemeClr val="tx1"/>
                </a:solidFill>
              </a:rPr>
              <a:t>instancias de evaluación o pre-selección colectiva previo a sesión del </a:t>
            </a:r>
            <a:r>
              <a:rPr lang="es-CL" sz="1600" dirty="0" smtClean="0">
                <a:solidFill>
                  <a:schemeClr val="tx1"/>
                </a:solidFill>
              </a:rPr>
              <a:t>jurado (tal vez, incluir a las regiones en esta discusión).</a:t>
            </a:r>
            <a:endParaRPr lang="es-CL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945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717275" y="1744548"/>
            <a:ext cx="4430789" cy="4780796"/>
          </a:xfrm>
          <a:prstGeom prst="rect">
            <a:avLst/>
          </a:prstGeom>
          <a:solidFill>
            <a:srgbClr val="00A6A2"/>
          </a:solidFill>
          <a:ln w="38100">
            <a:solidFill>
              <a:srgbClr val="2D4FB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b="1" spc="300" dirty="0" smtClean="0"/>
              <a:t>Propuesta de Seguimiento:</a:t>
            </a:r>
          </a:p>
          <a:p>
            <a:pPr algn="just">
              <a:spcAft>
                <a:spcPts val="1000"/>
              </a:spcAft>
            </a:pPr>
            <a:r>
              <a:rPr lang="es-CL" dirty="0"/>
              <a:t>• </a:t>
            </a:r>
            <a:r>
              <a:rPr lang="es-CL" i="1" dirty="0"/>
              <a:t>Eficacia:</a:t>
            </a:r>
            <a:r>
              <a:rPr lang="es-CL" dirty="0"/>
              <a:t> Es decir, la relación entre los recursos asignados e invertidos (humanos, recursos, monetarios y tiempo) y los resultados parciales de la ejecución de la Iniciativa</a:t>
            </a:r>
            <a:r>
              <a:rPr lang="es-CL" dirty="0" smtClean="0"/>
              <a:t>.</a:t>
            </a:r>
            <a:endParaRPr lang="es-CL" dirty="0" smtClean="0"/>
          </a:p>
          <a:p>
            <a:pPr algn="just">
              <a:spcAft>
                <a:spcPts val="1000"/>
              </a:spcAft>
            </a:pPr>
            <a:r>
              <a:rPr lang="es-CL" dirty="0"/>
              <a:t>• </a:t>
            </a:r>
            <a:r>
              <a:rPr lang="es-CL" i="1" dirty="0"/>
              <a:t>Efectividad: </a:t>
            </a:r>
            <a:r>
              <a:rPr lang="es-CL" dirty="0"/>
              <a:t>En donde se considera la relación entre los logros obtenidos parciales y los objetivos por la Iniciativa</a:t>
            </a:r>
            <a:r>
              <a:rPr lang="es-CL" dirty="0" smtClean="0"/>
              <a:t>.</a:t>
            </a:r>
            <a:endParaRPr lang="es-CL" dirty="0" smtClean="0"/>
          </a:p>
          <a:p>
            <a:pPr algn="just">
              <a:spcAft>
                <a:spcPts val="1000"/>
              </a:spcAft>
            </a:pPr>
            <a:r>
              <a:rPr lang="es-CL" dirty="0"/>
              <a:t>• </a:t>
            </a:r>
            <a:r>
              <a:rPr lang="es-CL" i="1" dirty="0"/>
              <a:t>Impacto: </a:t>
            </a:r>
            <a:r>
              <a:rPr lang="es-CL" dirty="0"/>
              <a:t>Son los cambios que se han evidenciado en la comunidad educativa o agrupación artística cultural, desde la ejecución de la Iniciativa, teniendo coherencia con los establecidos en el diseño del proyecto al momento de postular al concurso.</a:t>
            </a:r>
            <a:endParaRPr lang="es-CL" b="1" spc="300" dirty="0"/>
          </a:p>
        </p:txBody>
      </p:sp>
      <p:sp>
        <p:nvSpPr>
          <p:cNvPr id="4" name="3 CuadroTexto"/>
          <p:cNvSpPr txBox="1"/>
          <p:nvPr/>
        </p:nvSpPr>
        <p:spPr>
          <a:xfrm>
            <a:off x="717274" y="921494"/>
            <a:ext cx="758460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s-CL" b="1" dirty="0" smtClean="0">
                <a:solidFill>
                  <a:srgbClr val="FFFF00"/>
                </a:solidFill>
              </a:rPr>
              <a:t>7. EJECUCIÓN</a:t>
            </a:r>
          </a:p>
          <a:p>
            <a:r>
              <a:rPr lang="es-CL" dirty="0" smtClean="0">
                <a:solidFill>
                  <a:srgbClr val="FFFFFF"/>
                </a:solidFill>
              </a:rPr>
              <a:t>a. Seguimiento</a:t>
            </a:r>
            <a:endParaRPr lang="es-CL" b="1" dirty="0">
              <a:solidFill>
                <a:srgbClr val="FFFF00"/>
              </a:solidFill>
            </a:endParaRPr>
          </a:p>
        </p:txBody>
      </p:sp>
      <p:sp>
        <p:nvSpPr>
          <p:cNvPr id="6" name="15 Pentágono"/>
          <p:cNvSpPr/>
          <p:nvPr/>
        </p:nvSpPr>
        <p:spPr>
          <a:xfrm>
            <a:off x="44624" y="296888"/>
            <a:ext cx="1331640" cy="432048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endParaRPr lang="es-CL" dirty="0"/>
          </a:p>
        </p:txBody>
      </p:sp>
      <p:sp>
        <p:nvSpPr>
          <p:cNvPr id="7" name="CuadroTexto 4"/>
          <p:cNvSpPr txBox="1"/>
          <p:nvPr/>
        </p:nvSpPr>
        <p:spPr>
          <a:xfrm>
            <a:off x="1609328" y="188640"/>
            <a:ext cx="4114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FFFF00"/>
                </a:solidFill>
              </a:rPr>
              <a:t>TEMAS</a:t>
            </a:r>
            <a:endParaRPr lang="es-ES_tradnl" sz="3200" b="1" dirty="0">
              <a:solidFill>
                <a:srgbClr val="FFFF00"/>
              </a:solidFill>
            </a:endParaRPr>
          </a:p>
        </p:txBody>
      </p:sp>
      <p:sp>
        <p:nvSpPr>
          <p:cNvPr id="8" name="7 Llamada rectangular redondeada"/>
          <p:cNvSpPr/>
          <p:nvPr/>
        </p:nvSpPr>
        <p:spPr>
          <a:xfrm>
            <a:off x="6012160" y="1210591"/>
            <a:ext cx="2880320" cy="4464496"/>
          </a:xfrm>
          <a:prstGeom prst="wedgeRoundRectCallout">
            <a:avLst>
              <a:gd name="adj1" fmla="val -89571"/>
              <a:gd name="adj2" fmla="val -34247"/>
              <a:gd name="adj3" fmla="val 16667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b="1" spc="300" dirty="0">
                <a:solidFill>
                  <a:schemeClr val="bg1"/>
                </a:solidFill>
              </a:rPr>
              <a:t>Importancia de realizar un </a:t>
            </a:r>
            <a:r>
              <a:rPr lang="es-CL" sz="1400" b="1" spc="300" dirty="0" smtClean="0">
                <a:solidFill>
                  <a:schemeClr val="bg1"/>
                </a:solidFill>
              </a:rPr>
              <a:t>seguimiento</a:t>
            </a:r>
            <a:endParaRPr lang="es-CL" sz="1400" b="1" spc="300" dirty="0">
              <a:solidFill>
                <a:schemeClr val="bg1"/>
              </a:solidFill>
            </a:endParaRPr>
          </a:p>
          <a:p>
            <a:pPr algn="just"/>
            <a:r>
              <a:rPr lang="es-CL" sz="1400" dirty="0">
                <a:solidFill>
                  <a:schemeClr val="bg1"/>
                </a:solidFill>
              </a:rPr>
              <a:t>Brinda la posibilidad de conocer y evaluar el proceso de ejecución, teniendo como referencia el origen y diseño del proyecto presentado al momento de postular, sino que también establecer patrones de acompañamiento con el Consejo Nacional de la Cultura y las Artes, de esta manera generando una instancia de comunicación bidireccional, con el fin de resolver consultas y dudas, considerando el proceso de rendición.</a:t>
            </a:r>
            <a:endParaRPr lang="es-CL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1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170618"/>
            <a:ext cx="756084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FF00"/>
                </a:solidFill>
              </a:rPr>
              <a:t>7. PROCESOS ADMINISTRATIVOS</a:t>
            </a:r>
          </a:p>
          <a:p>
            <a:endParaRPr lang="es-CL" dirty="0" smtClean="0"/>
          </a:p>
          <a:p>
            <a:endParaRPr lang="es-CL" dirty="0"/>
          </a:p>
          <a:p>
            <a:pPr>
              <a:spcAft>
                <a:spcPts val="1200"/>
              </a:spcAft>
            </a:pPr>
            <a:r>
              <a:rPr lang="es-CL" dirty="0" smtClean="0">
                <a:solidFill>
                  <a:schemeClr val="bg1"/>
                </a:solidFill>
              </a:rPr>
              <a:t>a. Formación</a:t>
            </a:r>
          </a:p>
          <a:p>
            <a:pPr>
              <a:spcAft>
                <a:spcPts val="1200"/>
              </a:spcAft>
            </a:pPr>
            <a:r>
              <a:rPr lang="es-CL" dirty="0" smtClean="0">
                <a:solidFill>
                  <a:schemeClr val="bg1"/>
                </a:solidFill>
              </a:rPr>
              <a:t>b. Bases</a:t>
            </a:r>
          </a:p>
          <a:p>
            <a:pPr>
              <a:spcAft>
                <a:spcPts val="1200"/>
              </a:spcAft>
            </a:pPr>
            <a:r>
              <a:rPr lang="es-CL" dirty="0" smtClean="0">
                <a:solidFill>
                  <a:schemeClr val="bg1"/>
                </a:solidFill>
              </a:rPr>
              <a:t>c. Evaluación</a:t>
            </a:r>
          </a:p>
          <a:p>
            <a:pPr>
              <a:spcAft>
                <a:spcPts val="1200"/>
              </a:spcAft>
            </a:pPr>
            <a:r>
              <a:rPr lang="es-CL" dirty="0" smtClean="0">
                <a:solidFill>
                  <a:schemeClr val="bg1"/>
                </a:solidFill>
              </a:rPr>
              <a:t>d. Ejecución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15 Pentágono"/>
          <p:cNvSpPr/>
          <p:nvPr/>
        </p:nvSpPr>
        <p:spPr>
          <a:xfrm>
            <a:off x="44624" y="296888"/>
            <a:ext cx="1331640" cy="432048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endParaRPr lang="es-CL" dirty="0"/>
          </a:p>
        </p:txBody>
      </p:sp>
      <p:sp>
        <p:nvSpPr>
          <p:cNvPr id="5" name="CuadroTexto 4"/>
          <p:cNvSpPr txBox="1"/>
          <p:nvPr/>
        </p:nvSpPr>
        <p:spPr>
          <a:xfrm>
            <a:off x="1609328" y="188640"/>
            <a:ext cx="4114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FFFF00"/>
                </a:solidFill>
              </a:rPr>
              <a:t>TEMAS</a:t>
            </a:r>
            <a:endParaRPr lang="es-ES_tradnl" sz="3200" b="1" dirty="0">
              <a:solidFill>
                <a:srgbClr val="FFFF00"/>
              </a:solidFill>
            </a:endParaRPr>
          </a:p>
        </p:txBody>
      </p:sp>
      <p:sp>
        <p:nvSpPr>
          <p:cNvPr id="6" name="Llamada de flecha a la izquierda 2"/>
          <p:cNvSpPr/>
          <p:nvPr/>
        </p:nvSpPr>
        <p:spPr>
          <a:xfrm>
            <a:off x="4572000" y="1124744"/>
            <a:ext cx="4248472" cy="3240360"/>
          </a:xfrm>
          <a:prstGeom prst="leftArrowCallout">
            <a:avLst>
              <a:gd name="adj1" fmla="val 16936"/>
              <a:gd name="adj2" fmla="val 20512"/>
              <a:gd name="adj3" fmla="val 14336"/>
              <a:gd name="adj4" fmla="val 88373"/>
            </a:avLst>
          </a:prstGeom>
          <a:solidFill>
            <a:srgbClr val="00A6A2"/>
          </a:solidFill>
          <a:ln w="38100" cap="flat" cmpd="sng" algn="ctr">
            <a:solidFill>
              <a:srgbClr val="2D4FBD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es-CL" sz="1600" dirty="0" smtClean="0">
                <a:solidFill>
                  <a:schemeClr val="tx1"/>
                </a:solidFill>
              </a:rPr>
              <a:t>Revisar los procesos administrativos: lentos y “engorrosos”.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es-CL" sz="1600" dirty="0" smtClean="0">
                <a:solidFill>
                  <a:schemeClr val="tx1"/>
                </a:solidFill>
              </a:rPr>
              <a:t>Hacer más expedito la entrega de los fondos.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es-CL" sz="1600" dirty="0" smtClean="0">
                <a:solidFill>
                  <a:schemeClr val="tx1"/>
                </a:solidFill>
              </a:rPr>
              <a:t>Reevaluar quien firma el convenio: se sugiere sostenedor/a, director/a o presidente/a centro de apoderados.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es-CL" sz="1600" dirty="0" smtClean="0">
                <a:solidFill>
                  <a:schemeClr val="tx1"/>
                </a:solidFill>
              </a:rPr>
              <a:t>Se valora la elaboración de la guía de ejecución de proyecto.</a:t>
            </a:r>
          </a:p>
        </p:txBody>
      </p:sp>
    </p:spTree>
    <p:extLst>
      <p:ext uri="{BB962C8B-B14F-4D97-AF65-F5344CB8AC3E}">
        <p14:creationId xmlns:p14="http://schemas.microsoft.com/office/powerpoint/2010/main" val="4186649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7918648" cy="3242791"/>
          </a:xfrm>
        </p:spPr>
        <p:txBody>
          <a:bodyPr>
            <a:normAutofit/>
          </a:bodyPr>
          <a:lstStyle/>
          <a:p>
            <a:pPr algn="l"/>
            <a:r>
              <a:rPr lang="es-CL" sz="2000" dirty="0" smtClean="0"/>
              <a:t>2012 nace</a:t>
            </a:r>
            <a:br>
              <a:rPr lang="es-CL" sz="2000" dirty="0" smtClean="0"/>
            </a:br>
            <a:r>
              <a:rPr lang="es-CL" sz="2000" dirty="0" smtClean="0"/>
              <a:t>2013</a:t>
            </a:r>
            <a:br>
              <a:rPr lang="es-CL" sz="2000" dirty="0" smtClean="0"/>
            </a:br>
            <a:r>
              <a:rPr lang="es-CL" sz="2000" dirty="0" smtClean="0"/>
              <a:t>2014</a:t>
            </a:r>
            <a:br>
              <a:rPr lang="es-CL" sz="2000" dirty="0" smtClean="0"/>
            </a:br>
            <a:r>
              <a:rPr lang="es-CL" sz="2000" dirty="0" smtClean="0"/>
              <a:t/>
            </a:r>
            <a:br>
              <a:rPr lang="es-CL" sz="2000" dirty="0" smtClean="0"/>
            </a:br>
            <a:endParaRPr lang="es-CL" sz="2000" dirty="0"/>
          </a:p>
        </p:txBody>
      </p:sp>
      <p:sp>
        <p:nvSpPr>
          <p:cNvPr id="4" name="15 Pentágono"/>
          <p:cNvSpPr/>
          <p:nvPr/>
        </p:nvSpPr>
        <p:spPr>
          <a:xfrm>
            <a:off x="0" y="260648"/>
            <a:ext cx="1331640" cy="432048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16 CuadroTexto"/>
          <p:cNvSpPr txBox="1"/>
          <p:nvPr/>
        </p:nvSpPr>
        <p:spPr>
          <a:xfrm>
            <a:off x="1763688" y="179929"/>
            <a:ext cx="34179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>
                <a:solidFill>
                  <a:srgbClr val="FFFF00"/>
                </a:solidFill>
              </a:rPr>
              <a:t>ANTECEDENTES</a:t>
            </a:r>
            <a:endParaRPr lang="es-CL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012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827583" y="980728"/>
            <a:ext cx="3886083" cy="923330"/>
          </a:xfrm>
          <a:prstGeom prst="rect">
            <a:avLst/>
          </a:prstGeom>
          <a:solidFill>
            <a:srgbClr val="00A6A2"/>
          </a:solidFill>
          <a:ln w="38100">
            <a:solidFill>
              <a:srgbClr val="2D4FB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IACE        Alto nivel de inadmisibilidad (37%)</a:t>
            </a:r>
          </a:p>
          <a:p>
            <a:endParaRPr lang="es-CL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390640" y="2804735"/>
            <a:ext cx="4646054" cy="1200329"/>
          </a:xfrm>
          <a:prstGeom prst="rect">
            <a:avLst/>
          </a:prstGeom>
          <a:solidFill>
            <a:srgbClr val="00A6A2"/>
          </a:solidFill>
          <a:ln>
            <a:solidFill>
              <a:srgbClr val="2D4FB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L" dirty="0" smtClean="0"/>
              <a:t>Se establecen estrategias para la disminución del porcentaje de inadmisibilidad; en primera instancia una Evaluación del Proceso de Postulación</a:t>
            </a:r>
          </a:p>
        </p:txBody>
      </p:sp>
      <p:sp>
        <p:nvSpPr>
          <p:cNvPr id="12" name="Flecha abajo 11"/>
          <p:cNvSpPr/>
          <p:nvPr/>
        </p:nvSpPr>
        <p:spPr>
          <a:xfrm>
            <a:off x="3320667" y="2070242"/>
            <a:ext cx="531253" cy="566670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8" name="Conector recto de flecha 17"/>
          <p:cNvCxnSpPr/>
          <p:nvPr/>
        </p:nvCxnSpPr>
        <p:spPr>
          <a:xfrm>
            <a:off x="1403648" y="1196752"/>
            <a:ext cx="212501" cy="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4252563" y="4964975"/>
            <a:ext cx="4423893" cy="1200329"/>
          </a:xfrm>
          <a:prstGeom prst="rect">
            <a:avLst/>
          </a:prstGeom>
          <a:solidFill>
            <a:srgbClr val="00A6A2"/>
          </a:solidFill>
          <a:ln>
            <a:solidFill>
              <a:srgbClr val="2D4FB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L" dirty="0" smtClean="0"/>
              <a:t>Considerar las apreciaciones y relatos del proceso de postulación, se trabajó con dos establecimientos: Uno admisible y otro inadmisible</a:t>
            </a:r>
            <a:endParaRPr lang="es-CL" dirty="0"/>
          </a:p>
        </p:txBody>
      </p:sp>
      <p:sp>
        <p:nvSpPr>
          <p:cNvPr id="9" name="15 Pentágono"/>
          <p:cNvSpPr/>
          <p:nvPr/>
        </p:nvSpPr>
        <p:spPr>
          <a:xfrm>
            <a:off x="0" y="260648"/>
            <a:ext cx="1331640" cy="432048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         </a:t>
            </a:r>
            <a:endParaRPr lang="es-CL" dirty="0"/>
          </a:p>
        </p:txBody>
      </p:sp>
      <p:sp>
        <p:nvSpPr>
          <p:cNvPr id="10" name="16 CuadroTexto"/>
          <p:cNvSpPr txBox="1"/>
          <p:nvPr/>
        </p:nvSpPr>
        <p:spPr>
          <a:xfrm>
            <a:off x="1763688" y="179929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>
                <a:solidFill>
                  <a:srgbClr val="FFFF00"/>
                </a:solidFill>
              </a:rPr>
              <a:t>2014</a:t>
            </a:r>
            <a:endParaRPr lang="es-CL" sz="3200" b="1" dirty="0">
              <a:solidFill>
                <a:srgbClr val="FFFF00"/>
              </a:solidFill>
            </a:endParaRPr>
          </a:p>
        </p:txBody>
      </p:sp>
      <p:sp>
        <p:nvSpPr>
          <p:cNvPr id="13" name="Flecha abajo 11"/>
          <p:cNvSpPr/>
          <p:nvPr/>
        </p:nvSpPr>
        <p:spPr>
          <a:xfrm>
            <a:off x="5552915" y="4230482"/>
            <a:ext cx="531253" cy="566670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4251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55576" y="1009759"/>
            <a:ext cx="5376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bg1"/>
                </a:solidFill>
              </a:rPr>
              <a:t>Los/as participantes de la Evaluación del Proceso de Postulación, señalan qué: 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27584" y="1729839"/>
            <a:ext cx="5904656" cy="3139321"/>
          </a:xfrm>
          <a:prstGeom prst="rect">
            <a:avLst/>
          </a:prstGeom>
          <a:solidFill>
            <a:srgbClr val="00A6A2"/>
          </a:solidFill>
          <a:ln w="38100">
            <a:solidFill>
              <a:srgbClr val="2D4FB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/>
              <a:t>Se evidencia una deshumanización del proceso de postulación.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/>
              <a:t>Falta de vías e instancias de resolución de dudas y consultas propias de la elaboración de proyectos.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/>
              <a:t>Carencia de acompañamiento.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/>
              <a:t>Uso excesivo de lenguaje técnico en las bases del concurso, no apto para estudiantes.</a:t>
            </a:r>
            <a:endParaRPr lang="es-C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/>
              <a:t>Cambiar la lógica de postulación al concurso, valorando las iniciativas, más que el proyecto en sí.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/>
              <a:t>Falta de capacitación a estudiantes y profesores/as en relación a la elaboración de proyectos y su postulación.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308706" y="5807005"/>
            <a:ext cx="551176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spc="300" dirty="0" smtClean="0">
                <a:solidFill>
                  <a:srgbClr val="008080"/>
                </a:solidFill>
              </a:rPr>
              <a:t>Documento de apoyo a la postulación y Capacitaciones IACE para el año 2015</a:t>
            </a:r>
            <a:endParaRPr lang="es-CL" b="1" spc="300" dirty="0">
              <a:solidFill>
                <a:srgbClr val="008080"/>
              </a:solidFill>
            </a:endParaRPr>
          </a:p>
        </p:txBody>
      </p:sp>
      <p:sp>
        <p:nvSpPr>
          <p:cNvPr id="10" name="15 Pentágono"/>
          <p:cNvSpPr/>
          <p:nvPr/>
        </p:nvSpPr>
        <p:spPr>
          <a:xfrm>
            <a:off x="0" y="260648"/>
            <a:ext cx="1331640" cy="432048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         </a:t>
            </a:r>
            <a:endParaRPr lang="es-CL" dirty="0"/>
          </a:p>
        </p:txBody>
      </p:sp>
      <p:sp>
        <p:nvSpPr>
          <p:cNvPr id="11" name="16 CuadroTexto"/>
          <p:cNvSpPr txBox="1"/>
          <p:nvPr/>
        </p:nvSpPr>
        <p:spPr>
          <a:xfrm>
            <a:off x="1763688" y="179929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>
                <a:solidFill>
                  <a:srgbClr val="FFFF00"/>
                </a:solidFill>
              </a:rPr>
              <a:t>2014</a:t>
            </a:r>
            <a:endParaRPr lang="es-CL" sz="3200" b="1" dirty="0">
              <a:solidFill>
                <a:srgbClr val="FFFF00"/>
              </a:solidFill>
            </a:endParaRPr>
          </a:p>
        </p:txBody>
      </p:sp>
      <p:sp>
        <p:nvSpPr>
          <p:cNvPr id="12" name="Flecha abajo 11"/>
          <p:cNvSpPr/>
          <p:nvPr/>
        </p:nvSpPr>
        <p:spPr>
          <a:xfrm>
            <a:off x="4788024" y="5013176"/>
            <a:ext cx="531253" cy="566670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9260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767625" y="1264556"/>
            <a:ext cx="6674477" cy="646331"/>
          </a:xfrm>
          <a:prstGeom prst="rect">
            <a:avLst/>
          </a:prstGeom>
          <a:solidFill>
            <a:srgbClr val="00A6A2"/>
          </a:solidFill>
          <a:ln w="38100">
            <a:solidFill>
              <a:srgbClr val="2D4FB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/>
              <a:t>Se envía el </a:t>
            </a:r>
            <a:r>
              <a:rPr lang="es-CL" b="1" spc="300" dirty="0" smtClean="0"/>
              <a:t>Documento de Apoyo a la Postulación </a:t>
            </a:r>
            <a:r>
              <a:rPr lang="es-CL" dirty="0" smtClean="0"/>
              <a:t>a todas las regiones del país, a través de las Direcciones Regionales. </a:t>
            </a:r>
            <a:endParaRPr lang="es-CL" dirty="0"/>
          </a:p>
        </p:txBody>
      </p:sp>
      <p:sp>
        <p:nvSpPr>
          <p:cNvPr id="6" name="CuadroTexto 5"/>
          <p:cNvSpPr txBox="1"/>
          <p:nvPr/>
        </p:nvSpPr>
        <p:spPr>
          <a:xfrm>
            <a:off x="1767625" y="2279561"/>
            <a:ext cx="6674477" cy="3970318"/>
          </a:xfrm>
          <a:prstGeom prst="rect">
            <a:avLst/>
          </a:prstGeom>
          <a:solidFill>
            <a:srgbClr val="00A6A2"/>
          </a:solidFill>
          <a:ln w="38100">
            <a:solidFill>
              <a:srgbClr val="2D4FB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b="1" spc="300" dirty="0" smtClean="0"/>
              <a:t>  Capacitaciones IACE 2015: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b="1" dirty="0" smtClean="0"/>
              <a:t>Objetivo: </a:t>
            </a:r>
            <a:r>
              <a:rPr lang="es-CL" dirty="0"/>
              <a:t>Generar espacios de diálogo, formación y de acción, a través de las Capacitaciones del Concurso IACE</a:t>
            </a:r>
            <a:r>
              <a:rPr lang="es-CL" dirty="0" smtClean="0"/>
              <a:t>.</a:t>
            </a:r>
          </a:p>
          <a:p>
            <a:pPr algn="just"/>
            <a:endParaRPr lang="es-C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b="1" dirty="0"/>
              <a:t>Estructura de la Capacitación</a:t>
            </a:r>
            <a:r>
              <a:rPr lang="es-CL" dirty="0"/>
              <a:t> (3 momentos) </a:t>
            </a:r>
            <a:endParaRPr lang="es-CL" dirty="0" smtClean="0"/>
          </a:p>
          <a:p>
            <a:pPr marL="271463" algn="just"/>
            <a:r>
              <a:rPr lang="es-CL" i="1" dirty="0" smtClean="0"/>
              <a:t>Expositivo: </a:t>
            </a:r>
            <a:r>
              <a:rPr lang="es-CL" dirty="0"/>
              <a:t>Objetivos del concurso, cómo realizar un proyecto y la importancia de la evaluación</a:t>
            </a:r>
            <a:r>
              <a:rPr lang="es-CL" dirty="0" smtClean="0"/>
              <a:t>.</a:t>
            </a:r>
          </a:p>
          <a:p>
            <a:pPr marL="271463" algn="just"/>
            <a:endParaRPr lang="es-CL" dirty="0" smtClean="0"/>
          </a:p>
          <a:p>
            <a:pPr marL="271463" algn="just"/>
            <a:r>
              <a:rPr lang="es-CL" i="1" dirty="0"/>
              <a:t>Resolución de </a:t>
            </a:r>
            <a:r>
              <a:rPr lang="es-CL" i="1" dirty="0" smtClean="0"/>
              <a:t>dudas:</a:t>
            </a:r>
            <a:r>
              <a:rPr lang="es-CL" dirty="0" smtClean="0"/>
              <a:t> </a:t>
            </a:r>
            <a:r>
              <a:rPr lang="es-CL" dirty="0"/>
              <a:t>Instancia para dialogar sobre lo expuesto y resolución de dudas generales</a:t>
            </a:r>
            <a:r>
              <a:rPr lang="es-CL" dirty="0" smtClean="0"/>
              <a:t>.</a:t>
            </a:r>
          </a:p>
          <a:p>
            <a:pPr marL="271463" algn="just"/>
            <a:endParaRPr lang="es-CL" dirty="0" smtClean="0"/>
          </a:p>
          <a:p>
            <a:pPr marL="271463" algn="just"/>
            <a:r>
              <a:rPr lang="es-CL" i="1" dirty="0"/>
              <a:t>Proceso de aprendizaje </a:t>
            </a:r>
            <a:r>
              <a:rPr lang="es-CL" i="1" dirty="0" smtClean="0"/>
              <a:t>colaborativo: </a:t>
            </a:r>
            <a:r>
              <a:rPr lang="es-CL" dirty="0"/>
              <a:t>Realización de las distintas etapas de la estructura del proyecto en </a:t>
            </a:r>
            <a:r>
              <a:rPr lang="es-CL" dirty="0" smtClean="0"/>
              <a:t>equipo y su evaluación respectiva.</a:t>
            </a:r>
          </a:p>
        </p:txBody>
      </p:sp>
      <p:sp>
        <p:nvSpPr>
          <p:cNvPr id="5" name="15 Pentágono"/>
          <p:cNvSpPr/>
          <p:nvPr/>
        </p:nvSpPr>
        <p:spPr>
          <a:xfrm>
            <a:off x="0" y="260648"/>
            <a:ext cx="1331640" cy="432048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         </a:t>
            </a:r>
            <a:endParaRPr lang="es-CL" dirty="0"/>
          </a:p>
        </p:txBody>
      </p:sp>
      <p:sp>
        <p:nvSpPr>
          <p:cNvPr id="7" name="16 CuadroTexto"/>
          <p:cNvSpPr txBox="1"/>
          <p:nvPr/>
        </p:nvSpPr>
        <p:spPr>
          <a:xfrm>
            <a:off x="1763688" y="179929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>
                <a:solidFill>
                  <a:srgbClr val="FFFF00"/>
                </a:solidFill>
              </a:rPr>
              <a:t>2015</a:t>
            </a:r>
            <a:endParaRPr lang="es-CL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548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11560" y="836712"/>
            <a:ext cx="784887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FF00"/>
                </a:solidFill>
              </a:rPr>
              <a:t>OBJETIVOS</a:t>
            </a:r>
            <a:r>
              <a:rPr lang="es-CL" b="1" dirty="0" smtClean="0">
                <a:solidFill>
                  <a:schemeClr val="bg1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s-ES_tradnl" sz="1600" dirty="0" smtClean="0">
                <a:solidFill>
                  <a:schemeClr val="bg1"/>
                </a:solidFill>
              </a:rPr>
              <a:t>impulsar </a:t>
            </a:r>
            <a:r>
              <a:rPr lang="es-ES_tradnl" sz="1600" dirty="0">
                <a:solidFill>
                  <a:schemeClr val="bg1"/>
                </a:solidFill>
              </a:rPr>
              <a:t>iniciativas de gestión artística-cultural en establecimientos educacionales municipales y/o particulares subvencionados, diseñadas y ejecutadas por agrupaciones de estudiantes de enseñanza básica y </a:t>
            </a:r>
            <a:r>
              <a:rPr lang="es-ES_tradnl" sz="1600" dirty="0" smtClean="0">
                <a:solidFill>
                  <a:schemeClr val="bg1"/>
                </a:solidFill>
              </a:rPr>
              <a:t>media.</a:t>
            </a:r>
          </a:p>
          <a:p>
            <a:pPr marL="285750" indent="-285750">
              <a:buFontTx/>
              <a:buChar char="-"/>
            </a:pPr>
            <a:r>
              <a:rPr lang="es-ES_tradnl" sz="1600" dirty="0" smtClean="0">
                <a:solidFill>
                  <a:schemeClr val="bg1"/>
                </a:solidFill>
              </a:rPr>
              <a:t>fomentar </a:t>
            </a:r>
            <a:r>
              <a:rPr lang="es-ES_tradnl" sz="1600" dirty="0">
                <a:solidFill>
                  <a:schemeClr val="bg1"/>
                </a:solidFill>
              </a:rPr>
              <a:t>iniciativas artístico-culturales vinculadas con la cultura </a:t>
            </a:r>
            <a:r>
              <a:rPr lang="es-ES_tradnl" sz="1600" dirty="0" smtClean="0">
                <a:solidFill>
                  <a:schemeClr val="bg1"/>
                </a:solidFill>
              </a:rPr>
              <a:t>local.</a:t>
            </a:r>
          </a:p>
          <a:p>
            <a:pPr marL="285750" indent="-285750">
              <a:buFontTx/>
              <a:buChar char="-"/>
            </a:pPr>
            <a:r>
              <a:rPr lang="es-ES_tradnl" sz="1600" dirty="0" smtClean="0">
                <a:solidFill>
                  <a:schemeClr val="bg1"/>
                </a:solidFill>
              </a:rPr>
              <a:t>promover </a:t>
            </a:r>
            <a:r>
              <a:rPr lang="es-ES_tradnl" sz="1600" dirty="0">
                <a:solidFill>
                  <a:schemeClr val="bg1"/>
                </a:solidFill>
              </a:rPr>
              <a:t>el enfoque de género</a:t>
            </a:r>
            <a:r>
              <a:rPr lang="es-ES_tradnl" sz="1600" dirty="0" smtClean="0">
                <a:solidFill>
                  <a:schemeClr val="bg1"/>
                </a:solidFill>
              </a:rPr>
              <a:t>.</a:t>
            </a:r>
            <a:endParaRPr lang="es-CL" sz="16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560197"/>
              </p:ext>
            </p:extLst>
          </p:nvPr>
        </p:nvGraphicFramePr>
        <p:xfrm>
          <a:off x="755576" y="5281985"/>
          <a:ext cx="3168351" cy="124335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8770"/>
                <a:gridCol w="1056117"/>
                <a:gridCol w="1173464"/>
              </a:tblGrid>
              <a:tr h="472553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400" dirty="0">
                          <a:effectLst/>
                        </a:rPr>
                        <a:t>Estado de Proyectos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400">
                          <a:effectLst/>
                        </a:rPr>
                        <a:t>Proyectos Postulados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400" dirty="0">
                          <a:effectLst/>
                        </a:rPr>
                        <a:t>%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2523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Admisibles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226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79,5%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523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Inadmisibles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58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20,5%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523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Total Postulados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284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100%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789693"/>
              </p:ext>
            </p:extLst>
          </p:nvPr>
        </p:nvGraphicFramePr>
        <p:xfrm>
          <a:off x="5076056" y="2918203"/>
          <a:ext cx="3168352" cy="1590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Gráfico" r:id="rId3" imgW="7467600" imgH="3759200" progId="MSGraph.Chart.8">
                  <p:embed/>
                </p:oleObj>
              </mc:Choice>
              <mc:Fallback>
                <p:oleObj name="Gráfico" r:id="rId3" imgW="7467600" imgH="3759200" progId="MSGraph.Chart.8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2918203"/>
                        <a:ext cx="3168352" cy="15909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496509"/>
              </p:ext>
            </p:extLst>
          </p:nvPr>
        </p:nvGraphicFramePr>
        <p:xfrm>
          <a:off x="5004048" y="4777598"/>
          <a:ext cx="3816424" cy="2107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Gráfico" r:id="rId5" imgW="8661400" imgH="4787900" progId="MSGraph.Chart.8">
                  <p:embed/>
                </p:oleObj>
              </mc:Choice>
              <mc:Fallback>
                <p:oleObj name="Gráfico" r:id="rId5" imgW="8661400" imgH="4787900" progId="MSGraph.Chart.8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4777598"/>
                        <a:ext cx="3816424" cy="21077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611560" y="2895600"/>
            <a:ext cx="648072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FF00"/>
                </a:solidFill>
              </a:rPr>
              <a:t>RESULTADOS</a:t>
            </a:r>
          </a:p>
          <a:p>
            <a:r>
              <a:rPr lang="es-CL" b="1" dirty="0" smtClean="0">
                <a:solidFill>
                  <a:srgbClr val="FFFF00"/>
                </a:solidFill>
              </a:rPr>
              <a:t>1. Número de proyectos postulados</a:t>
            </a:r>
          </a:p>
          <a:p>
            <a:endParaRPr lang="es-CL" sz="1600" b="1" dirty="0">
              <a:solidFill>
                <a:srgbClr val="FFFF00"/>
              </a:solidFill>
            </a:endParaRPr>
          </a:p>
          <a:p>
            <a:r>
              <a:rPr lang="es-CL" sz="1600" b="1" dirty="0" smtClean="0">
                <a:solidFill>
                  <a:schemeClr val="bg1"/>
                </a:solidFill>
              </a:rPr>
              <a:t>Total 2015 = 284</a:t>
            </a:r>
          </a:p>
          <a:p>
            <a:endParaRPr lang="es-CL" sz="1600" b="1" dirty="0" smtClean="0">
              <a:solidFill>
                <a:schemeClr val="bg1"/>
              </a:solidFill>
            </a:endParaRPr>
          </a:p>
          <a:p>
            <a:endParaRPr lang="es-CL" sz="1600" b="1" dirty="0" smtClean="0">
              <a:solidFill>
                <a:schemeClr val="bg1"/>
              </a:solidFill>
            </a:endParaRPr>
          </a:p>
          <a:p>
            <a:endParaRPr lang="es-CL" sz="1600" b="1" dirty="0" smtClean="0">
              <a:solidFill>
                <a:schemeClr val="bg1"/>
              </a:solidFill>
            </a:endParaRPr>
          </a:p>
          <a:p>
            <a:r>
              <a:rPr lang="es-CL" b="1" dirty="0" smtClean="0">
                <a:solidFill>
                  <a:srgbClr val="FFFF00"/>
                </a:solidFill>
              </a:rPr>
              <a:t>2. Admisibilidad</a:t>
            </a:r>
            <a:endParaRPr lang="es-CL" b="1" dirty="0">
              <a:solidFill>
                <a:srgbClr val="FFFF00"/>
              </a:solidFill>
            </a:endParaRPr>
          </a:p>
        </p:txBody>
      </p:sp>
      <p:sp>
        <p:nvSpPr>
          <p:cNvPr id="16" name="15 Pentágono"/>
          <p:cNvSpPr/>
          <p:nvPr/>
        </p:nvSpPr>
        <p:spPr>
          <a:xfrm>
            <a:off x="0" y="260648"/>
            <a:ext cx="1331640" cy="432048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CuadroTexto"/>
          <p:cNvSpPr txBox="1"/>
          <p:nvPr/>
        </p:nvSpPr>
        <p:spPr>
          <a:xfrm>
            <a:off x="1763688" y="179929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>
                <a:solidFill>
                  <a:srgbClr val="FFFF00"/>
                </a:solidFill>
              </a:rPr>
              <a:t>2015</a:t>
            </a:r>
            <a:endParaRPr lang="es-CL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321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565483"/>
              </p:ext>
            </p:extLst>
          </p:nvPr>
        </p:nvGraphicFramePr>
        <p:xfrm>
          <a:off x="1959193" y="3032879"/>
          <a:ext cx="5205095" cy="972185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2319020"/>
                <a:gridCol w="2162175"/>
                <a:gridCol w="7239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400" dirty="0">
                          <a:effectLst/>
                        </a:rPr>
                        <a:t>Modalidad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400">
                          <a:effectLst/>
                        </a:rPr>
                        <a:t>Cantidad Proyectos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400">
                          <a:effectLst/>
                        </a:rPr>
                        <a:t>%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Producción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128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50,20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Mediación Artística - Cultural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5</a:t>
                      </a:r>
                      <a:r>
                        <a:rPr lang="es-ES_tradnl" sz="1200" dirty="0" smtClean="0">
                          <a:effectLst/>
                        </a:rPr>
                        <a:t>0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19,60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Formación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63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30,20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0185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Total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255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100%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755874"/>
              </p:ext>
            </p:extLst>
          </p:nvPr>
        </p:nvGraphicFramePr>
        <p:xfrm>
          <a:off x="1355725" y="978297"/>
          <a:ext cx="6432550" cy="1298575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343660"/>
                <a:gridCol w="508635"/>
                <a:gridCol w="972820"/>
                <a:gridCol w="972820"/>
                <a:gridCol w="1064260"/>
                <a:gridCol w="1064260"/>
                <a:gridCol w="50609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400" dirty="0">
                          <a:effectLst/>
                        </a:rPr>
                        <a:t>Vías de Postulación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400" dirty="0">
                          <a:effectLst/>
                        </a:rPr>
                        <a:t>Cantidad de Proyectos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Total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%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Admisibles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%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Inadmisibles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%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WEB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255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89,79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210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82,35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45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17,65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Soporte Papel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29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10,21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16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55,17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13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44,83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255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Total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284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100%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226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58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312978"/>
              </p:ext>
            </p:extLst>
          </p:nvPr>
        </p:nvGraphicFramePr>
        <p:xfrm>
          <a:off x="1907704" y="4075509"/>
          <a:ext cx="5219700" cy="280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Gráfico" r:id="rId3" imgW="6972300" imgH="3759200" progId="MSGraph.Chart.8">
                  <p:embed/>
                </p:oleObj>
              </mc:Choice>
              <mc:Fallback>
                <p:oleObj name="Gráfico" r:id="rId3" imgW="6972300" imgH="3759200" progId="MSGraph.Char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075509"/>
                        <a:ext cx="5219700" cy="280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611560" y="404664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FF00"/>
                </a:solidFill>
              </a:rPr>
              <a:t>3. Vías de postulación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611560" y="2555612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FF00"/>
                </a:solidFill>
              </a:rPr>
              <a:t>4. Modalidades</a:t>
            </a:r>
          </a:p>
        </p:txBody>
      </p:sp>
    </p:spTree>
    <p:extLst>
      <p:ext uri="{BB962C8B-B14F-4D97-AF65-F5344CB8AC3E}">
        <p14:creationId xmlns:p14="http://schemas.microsoft.com/office/powerpoint/2010/main" val="738939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62013"/>
              </p:ext>
            </p:extLst>
          </p:nvPr>
        </p:nvGraphicFramePr>
        <p:xfrm>
          <a:off x="755577" y="980728"/>
          <a:ext cx="3312368" cy="1378585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545771"/>
                <a:gridCol w="758484"/>
                <a:gridCol w="1008113"/>
              </a:tblGrid>
              <a:tr h="142875">
                <a:tc rowSpan="2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400" dirty="0">
                          <a:effectLst/>
                        </a:rPr>
                        <a:t>Causal de Inadmisibilidad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400">
                          <a:effectLst/>
                        </a:rPr>
                        <a:t>Cantidad de Proyectos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238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Cantidad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Porcentaje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Capitulo III 3.2 a) y b)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47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82,45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Capitulo III 3.1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6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10,53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Capitulo II 2.1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4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7,02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0345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Total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57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100%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414343"/>
              </p:ext>
            </p:extLst>
          </p:nvPr>
        </p:nvGraphicFramePr>
        <p:xfrm>
          <a:off x="733400" y="4293096"/>
          <a:ext cx="4414664" cy="10509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26754"/>
                <a:gridCol w="1835782"/>
                <a:gridCol w="1152128"/>
              </a:tblGrid>
              <a:tr h="29845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400" dirty="0">
                          <a:effectLst/>
                        </a:rPr>
                        <a:t>Monto Solicitado</a:t>
                      </a:r>
                      <a:endParaRPr lang="es-CL" sz="12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400" dirty="0">
                          <a:effectLst/>
                        </a:rPr>
                        <a:t>Cantidad de Proyectos Vía WEB</a:t>
                      </a:r>
                      <a:endParaRPr lang="es-CL" sz="12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400" dirty="0">
                          <a:effectLst/>
                        </a:rPr>
                        <a:t>Porcentaje</a:t>
                      </a:r>
                      <a:endParaRPr lang="es-CL" sz="12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98755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Monto Máximo Autorizado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217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85,10%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58445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Monto Inferior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38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14,90%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323528" y="6001543"/>
            <a:ext cx="5832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>
                <a:solidFill>
                  <a:schemeClr val="bg1"/>
                </a:solidFill>
              </a:rPr>
              <a:t>Montos  inferiores a $300.000 = $299.900  a $40.000</a:t>
            </a:r>
            <a:endParaRPr lang="es-CL" sz="1400" dirty="0">
              <a:solidFill>
                <a:schemeClr val="bg1"/>
              </a:solidFill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617668"/>
              </p:ext>
            </p:extLst>
          </p:nvPr>
        </p:nvGraphicFramePr>
        <p:xfrm>
          <a:off x="4703491" y="692696"/>
          <a:ext cx="3972965" cy="244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Gráfico" r:id="rId3" imgW="7505700" imgH="4635500" progId="MSGraph.Chart.8">
                  <p:embed/>
                </p:oleObj>
              </mc:Choice>
              <mc:Fallback>
                <p:oleObj name="Gráfico" r:id="rId3" imgW="7505700" imgH="4635500" progId="MSGraph.Chart.8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3491" y="692696"/>
                        <a:ext cx="3972965" cy="24482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412093"/>
              </p:ext>
            </p:extLst>
          </p:nvPr>
        </p:nvGraphicFramePr>
        <p:xfrm>
          <a:off x="5076056" y="4137956"/>
          <a:ext cx="3935952" cy="1883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Gráfico" r:id="rId5" imgW="8864600" imgH="4254500" progId="MSGraph.Chart.8">
                  <p:embed/>
                </p:oleObj>
              </mc:Choice>
              <mc:Fallback>
                <p:oleObj name="Gráfico" r:id="rId5" imgW="8864600" imgH="4254500" progId="MSGraph.Chart.8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4137956"/>
                        <a:ext cx="3935952" cy="18833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381000" y="404664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FF00"/>
                </a:solidFill>
              </a:rPr>
              <a:t>5. Causal inadmisibilidad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81000" y="377974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FF00"/>
                </a:solidFill>
              </a:rPr>
              <a:t>6. Montos solicitados</a:t>
            </a:r>
          </a:p>
        </p:txBody>
      </p:sp>
      <p:sp>
        <p:nvSpPr>
          <p:cNvPr id="13" name="12 Llamada rectangular"/>
          <p:cNvSpPr/>
          <p:nvPr/>
        </p:nvSpPr>
        <p:spPr>
          <a:xfrm>
            <a:off x="323528" y="6001543"/>
            <a:ext cx="4032448" cy="307777"/>
          </a:xfrm>
          <a:prstGeom prst="wedgeRectCallout">
            <a:avLst>
              <a:gd name="adj1" fmla="val -24518"/>
              <a:gd name="adj2" fmla="val -227401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Llamada rectangular redondeada"/>
          <p:cNvSpPr/>
          <p:nvPr/>
        </p:nvSpPr>
        <p:spPr>
          <a:xfrm>
            <a:off x="1619672" y="2636912"/>
            <a:ext cx="2448272" cy="792088"/>
          </a:xfrm>
          <a:prstGeom prst="wedgeRoundRectCallout">
            <a:avLst>
              <a:gd name="adj1" fmla="val -23167"/>
              <a:gd name="adj2" fmla="val -69176"/>
              <a:gd name="adj3" fmla="val 16667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1200" b="1" dirty="0" smtClean="0"/>
              <a:t>Cap. III 3.2 a) y b) = anexos</a:t>
            </a:r>
          </a:p>
          <a:p>
            <a:r>
              <a:rPr lang="es-CL" sz="1200" b="1" dirty="0" smtClean="0"/>
              <a:t>Cap. III 3.1 = plazos</a:t>
            </a:r>
          </a:p>
          <a:p>
            <a:r>
              <a:rPr lang="es-CL" sz="1200" b="1" dirty="0" smtClean="0"/>
              <a:t>Cap. II 2.1 = quien puede postular</a:t>
            </a:r>
          </a:p>
        </p:txBody>
      </p:sp>
    </p:spTree>
    <p:extLst>
      <p:ext uri="{BB962C8B-B14F-4D97-AF65-F5344CB8AC3E}">
        <p14:creationId xmlns:p14="http://schemas.microsoft.com/office/powerpoint/2010/main" val="3577932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789265"/>
              </p:ext>
            </p:extLst>
          </p:nvPr>
        </p:nvGraphicFramePr>
        <p:xfrm>
          <a:off x="323529" y="1001256"/>
          <a:ext cx="2952327" cy="32918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922601"/>
                <a:gridCol w="738081"/>
                <a:gridCol w="799589"/>
                <a:gridCol w="492056"/>
              </a:tblGrid>
              <a:tr h="171186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Región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Admisibles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Inadmisibles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Total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18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Arica 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14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4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18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18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Tarapacá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8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2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10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18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Antofagasta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4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1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5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18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Atacama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3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1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4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18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Coquimbo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9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-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9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18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Valparaíso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22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8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30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18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Metropolitana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36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13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49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18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O’Higgins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8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2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10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18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Del Maule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21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4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25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18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Bío Bío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32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9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41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18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Araucanía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12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2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14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18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De Los Ríos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16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1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17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18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De los Lagos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24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2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26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18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Aysén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10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8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18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18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Magallanes</a:t>
                      </a:r>
                      <a:endParaRPr lang="es-CL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7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1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ES_tradnl" sz="1200" dirty="0" smtClean="0">
                          <a:effectLst/>
                        </a:rPr>
                        <a:t>8</a:t>
                      </a:r>
                      <a:endParaRPr lang="es-CL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2816"/>
              </p:ext>
            </p:extLst>
          </p:nvPr>
        </p:nvGraphicFramePr>
        <p:xfrm>
          <a:off x="3419872" y="980728"/>
          <a:ext cx="2736304" cy="364617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920705"/>
                <a:gridCol w="688379"/>
                <a:gridCol w="801282"/>
                <a:gridCol w="325938"/>
              </a:tblGrid>
              <a:tr h="1920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Región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 smtClean="0">
                          <a:effectLst/>
                        </a:rPr>
                        <a:t>Proyectos 2015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202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Evaluados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Adjudicados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%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Arica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14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3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21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Tarapacá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8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1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11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Antofagasta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4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0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Atacama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3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2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67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Coquimbo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9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2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22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Valparaíso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 smtClean="0">
                          <a:effectLst/>
                        </a:rPr>
                        <a:t>22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8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35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Metropolitana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36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10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28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O'Higgins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3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38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Maule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 smtClean="0">
                          <a:effectLst/>
                        </a:rPr>
                        <a:t>21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5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21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Biobío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 smtClean="0">
                          <a:effectLst/>
                        </a:rPr>
                        <a:t>32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11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33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Araucanía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12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3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25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Los Ríos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16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4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25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Los Lagos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24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10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42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Aysén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 smtClean="0">
                          <a:effectLst/>
                        </a:rPr>
                        <a:t>10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3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19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Magallanes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7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3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38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Total</a:t>
                      </a:r>
                      <a:endParaRPr lang="es-CL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 smtClean="0">
                          <a:effectLst/>
                        </a:rPr>
                        <a:t>226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68</a:t>
                      </a:r>
                      <a:endParaRPr lang="es-CL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459160" y="404664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FF00"/>
                </a:solidFill>
              </a:rPr>
              <a:t>7. Distribución regional</a:t>
            </a:r>
          </a:p>
        </p:txBody>
      </p:sp>
      <p:sp>
        <p:nvSpPr>
          <p:cNvPr id="8" name="11 CuadroTexto"/>
          <p:cNvSpPr txBox="1"/>
          <p:nvPr/>
        </p:nvSpPr>
        <p:spPr>
          <a:xfrm>
            <a:off x="457200" y="465986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FF00"/>
                </a:solidFill>
              </a:rPr>
              <a:t>8. Modalidad Adjudiados</a:t>
            </a: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529040"/>
              </p:ext>
            </p:extLst>
          </p:nvPr>
        </p:nvGraphicFramePr>
        <p:xfrm>
          <a:off x="762000" y="5143500"/>
          <a:ext cx="2857500" cy="9220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52500"/>
                <a:gridCol w="952500"/>
                <a:gridCol w="9525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100" u="none" strike="noStrike" dirty="0"/>
                        <a:t>Modalidad</a:t>
                      </a:r>
                      <a:endParaRPr lang="es-ES_tradnl" sz="1100" b="1" i="0" u="none" strike="noStrike" dirty="0"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100" u="none" strike="noStrike"/>
                        <a:t>nº</a:t>
                      </a:r>
                      <a:endParaRPr lang="es-ES_tradnl" sz="1100" b="0" i="0" u="none" strike="noStrike"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u="none" strike="noStrike"/>
                        <a:t>%</a:t>
                      </a:r>
                      <a:endParaRPr lang="es-ES_tradnl" sz="1000" b="0" i="0" u="none" strike="noStrike"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100" u="none" strike="noStrike"/>
                        <a:t>Formación</a:t>
                      </a:r>
                      <a:endParaRPr lang="es-ES_tradnl" sz="1100" b="0" i="0" u="none" strike="noStrike"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100" b="0" i="0" u="none" strike="noStrike" dirty="0" smtClean="0">
                          <a:latin typeface="+mn-lt"/>
                        </a:rPr>
                        <a:t>20</a:t>
                      </a:r>
                      <a:endParaRPr lang="es-ES_tradnl" sz="1100" b="0" i="0" u="none" strike="noStrike" dirty="0"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u="none" strike="noStrike" dirty="0" smtClean="0"/>
                        <a:t>29</a:t>
                      </a:r>
                      <a:r>
                        <a:rPr lang="es-ES_tradnl" sz="1000" u="none" strike="noStrike" dirty="0"/>
                        <a:t> </a:t>
                      </a:r>
                      <a:endParaRPr lang="es-ES_tradnl" sz="1000" b="0" i="0" u="none" strike="noStrike" dirty="0"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100" u="none" strike="noStrike"/>
                        <a:t>Mediación</a:t>
                      </a:r>
                      <a:endParaRPr lang="es-ES_tradnl" sz="1100" b="0" i="0" u="none" strike="noStrike"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100" b="0" i="0" u="none" strike="noStrike" dirty="0">
                          <a:latin typeface="+mn-lt"/>
                        </a:rPr>
                        <a:t>9</a:t>
                      </a:r>
                      <a:endParaRPr lang="es-ES_tradnl" sz="1100" b="0" i="0" u="none" strike="noStrike" dirty="0"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u="none" strike="noStrike" dirty="0"/>
                        <a:t> </a:t>
                      </a:r>
                      <a:r>
                        <a:rPr lang="es-ES_tradnl" sz="1000" u="none" strike="noStrike" dirty="0" smtClean="0"/>
                        <a:t>13</a:t>
                      </a:r>
                      <a:endParaRPr lang="es-ES_tradnl" sz="1000" b="0" i="0" u="none" strike="noStrike" dirty="0"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100" u="none" strike="noStrike"/>
                        <a:t>Producción</a:t>
                      </a:r>
                      <a:endParaRPr lang="es-ES_tradnl" sz="1100" b="0" i="0" u="none" strike="noStrike"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100" u="none" strike="noStrike" dirty="0" smtClean="0"/>
                        <a:t>39</a:t>
                      </a:r>
                      <a:endParaRPr lang="es-ES_tradnl" sz="1100" b="0" i="0" u="none" strike="noStrike" dirty="0"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u="none" strike="noStrike" dirty="0"/>
                        <a:t> </a:t>
                      </a:r>
                      <a:r>
                        <a:rPr lang="es-ES_tradnl" sz="1000" u="none" strike="noStrike" dirty="0" smtClean="0"/>
                        <a:t>58</a:t>
                      </a:r>
                      <a:endParaRPr lang="es-ES_tradnl" sz="1000" b="0" i="0" u="none" strike="noStrike" dirty="0"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100" u="none" strike="noStrike"/>
                        <a:t>Total</a:t>
                      </a:r>
                      <a:endParaRPr lang="es-ES_tradnl" sz="1100" b="1" i="0" u="none" strike="noStrike"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100" u="none" strike="noStrike" dirty="0" smtClean="0"/>
                        <a:t>68</a:t>
                      </a:r>
                      <a:endParaRPr lang="es-ES_tradnl" sz="1100" b="1" i="0" u="none" strike="noStrike" dirty="0"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u="none" strike="noStrike" dirty="0"/>
                        <a:t>100</a:t>
                      </a:r>
                      <a:endParaRPr lang="es-ES_tradnl" sz="1000" b="1" i="0" u="none" strike="noStrike" dirty="0"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322901"/>
              </p:ext>
            </p:extLst>
          </p:nvPr>
        </p:nvGraphicFramePr>
        <p:xfrm>
          <a:off x="6300192" y="980728"/>
          <a:ext cx="2448271" cy="439474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55104"/>
                <a:gridCol w="617826"/>
                <a:gridCol w="679163"/>
                <a:gridCol w="396178"/>
              </a:tblGrid>
              <a:tr h="175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Región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Evaluados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Adjudicados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4425" algn="l"/>
                        </a:tabLst>
                      </a:pPr>
                      <a:r>
                        <a:rPr lang="es-CL" sz="1100" dirty="0" smtClean="0">
                          <a:effectLst/>
                        </a:rPr>
                        <a:t>Arica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8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13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9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4425" algn="l"/>
                        </a:tabLst>
                      </a:pPr>
                      <a:r>
                        <a:rPr lang="es-CL" sz="1100">
                          <a:effectLst/>
                        </a:rPr>
                        <a:t>Tarapacá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2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50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4425" algn="l"/>
                        </a:tabLst>
                      </a:pPr>
                      <a:r>
                        <a:rPr lang="es-CL" sz="1100">
                          <a:effectLst/>
                        </a:rPr>
                        <a:t>Antofagasta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0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0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0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7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4425" algn="l"/>
                        </a:tabLst>
                      </a:pPr>
                      <a:r>
                        <a:rPr lang="es-CL" sz="1100">
                          <a:effectLst/>
                        </a:rPr>
                        <a:t>Atacama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100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0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4425" algn="l"/>
                        </a:tabLst>
                      </a:pPr>
                      <a:r>
                        <a:rPr lang="es-CL" sz="1100">
                          <a:effectLst/>
                        </a:rPr>
                        <a:t>Coquimbo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15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3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20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4425" algn="l"/>
                        </a:tabLst>
                      </a:pPr>
                      <a:r>
                        <a:rPr lang="es-CL" sz="1100">
                          <a:effectLst/>
                        </a:rPr>
                        <a:t>Valparaíso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16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2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13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4425" algn="l"/>
                        </a:tabLst>
                      </a:pPr>
                      <a:r>
                        <a:rPr lang="es-CL" sz="1100">
                          <a:effectLst/>
                        </a:rPr>
                        <a:t>Metropolitana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40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9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23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4425" algn="l"/>
                        </a:tabLst>
                      </a:pPr>
                      <a:r>
                        <a:rPr lang="es-CL" sz="1100">
                          <a:effectLst/>
                        </a:rPr>
                        <a:t>O’Higgins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11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9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8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4425" algn="l"/>
                        </a:tabLst>
                      </a:pPr>
                      <a:r>
                        <a:rPr lang="es-CL" sz="1100">
                          <a:effectLst/>
                        </a:rPr>
                        <a:t>Maule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20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2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10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4425" algn="l"/>
                        </a:tabLst>
                      </a:pPr>
                      <a:r>
                        <a:rPr lang="es-CL" sz="1100">
                          <a:effectLst/>
                        </a:rPr>
                        <a:t>Bío Bío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19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5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4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4425" algn="l"/>
                        </a:tabLst>
                      </a:pPr>
                      <a:r>
                        <a:rPr lang="es-CL" sz="1100" dirty="0">
                          <a:effectLst/>
                        </a:rPr>
                        <a:t>Araucanía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14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3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21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4425" algn="l"/>
                        </a:tabLst>
                      </a:pPr>
                      <a:r>
                        <a:rPr lang="es-CL" sz="1100">
                          <a:effectLst/>
                        </a:rPr>
                        <a:t>Los Ríos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16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6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38 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4425" algn="l"/>
                        </a:tabLst>
                      </a:pPr>
                      <a:r>
                        <a:rPr lang="es-CL" sz="1100" dirty="0">
                          <a:effectLst/>
                        </a:rPr>
                        <a:t>Los Lagos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24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4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17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9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4425" algn="l"/>
                        </a:tabLst>
                      </a:pPr>
                      <a:r>
                        <a:rPr lang="es-CL" sz="1100">
                          <a:effectLst/>
                        </a:rPr>
                        <a:t>Aysén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5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2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40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4425" algn="l"/>
                        </a:tabLst>
                      </a:pPr>
                      <a:r>
                        <a:rPr lang="es-CL" sz="1100">
                          <a:effectLst/>
                        </a:rPr>
                        <a:t>Magallanes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10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10 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85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4425" algn="l"/>
                        </a:tabLst>
                      </a:pPr>
                      <a:r>
                        <a:rPr lang="es-CL" sz="1100">
                          <a:effectLst/>
                        </a:rPr>
                        <a:t>Total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201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37</a:t>
                      </a:r>
                      <a:endParaRPr lang="es-CL" sz="110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Tw Cen M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2 Llamada rectangular redondeada"/>
          <p:cNvSpPr/>
          <p:nvPr/>
        </p:nvSpPr>
        <p:spPr>
          <a:xfrm>
            <a:off x="7083896" y="476672"/>
            <a:ext cx="944488" cy="319390"/>
          </a:xfrm>
          <a:prstGeom prst="wedgeRoundRectCallout">
            <a:avLst>
              <a:gd name="adj1" fmla="val -20833"/>
              <a:gd name="adj2" fmla="val 98287"/>
              <a:gd name="adj3" fmla="val 16667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b="1" dirty="0" smtClean="0">
                <a:solidFill>
                  <a:schemeClr val="bg1"/>
                </a:solidFill>
              </a:rPr>
              <a:t>2014</a:t>
            </a:r>
            <a:endParaRPr lang="es-CL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46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1760</Words>
  <Application>Microsoft Office PowerPoint</Application>
  <PresentationFormat>Presentación en pantalla (4:3)</PresentationFormat>
  <Paragraphs>495</Paragraphs>
  <Slides>18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0" baseType="lpstr">
      <vt:lpstr>Tema de Office</vt:lpstr>
      <vt:lpstr>Gráfico</vt:lpstr>
      <vt:lpstr>Conversatorio de Trabajo</vt:lpstr>
      <vt:lpstr>2012 nace 2013 2014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Conversatorio de trabajo Iniciativas Artísticas y Culturales para Estudiantes</dc:title>
  <dc:creator>Alejandra Serey Weldt</dc:creator>
  <cp:lastModifiedBy>Alejandra Serey Weldt</cp:lastModifiedBy>
  <cp:revision>71</cp:revision>
  <dcterms:created xsi:type="dcterms:W3CDTF">2015-10-21T00:42:23Z</dcterms:created>
  <dcterms:modified xsi:type="dcterms:W3CDTF">2015-10-21T16:47:59Z</dcterms:modified>
</cp:coreProperties>
</file>