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1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502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1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16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043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85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15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6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717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07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5454-C21C-4D0D-A257-CDEC7F605EBA}" type="datetimeFigureOut">
              <a:rPr lang="es-CL" smtClean="0"/>
              <a:t>08-07-2013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1971-A1B3-4A3A-BDA4-BE284385DF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99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5400000">
            <a:off x="6890467" y="1210966"/>
            <a:ext cx="2648275" cy="77968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s-CL" sz="2400" dirty="0" smtClean="0">
                <a:solidFill>
                  <a:srgbClr val="FF0000"/>
                </a:solidFill>
              </a:rPr>
              <a:t>GALERIA LEVE</a:t>
            </a:r>
            <a:endParaRPr lang="es-CL" sz="2400" dirty="0">
              <a:solidFill>
                <a:srgbClr val="FF0000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2" b="41725"/>
          <a:stretch/>
        </p:blipFill>
        <p:spPr>
          <a:xfrm>
            <a:off x="3575050" y="2964098"/>
            <a:ext cx="2509118" cy="3201206"/>
          </a:xfrm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467544" y="260648"/>
            <a:ext cx="3008313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OBJETIVO(S)</a:t>
            </a:r>
          </a:p>
          <a:p>
            <a:r>
              <a:rPr lang="es-ES_tradnl" sz="1400" b="0" dirty="0" smtClean="0">
                <a:solidFill>
                  <a:srgbClr val="2F2B20"/>
                </a:solidFill>
              </a:rPr>
              <a:t>Ofrecer acceso a manifestaciones de </a:t>
            </a:r>
            <a:r>
              <a:rPr lang="es-ES_tradnl" sz="1400" b="0" dirty="0">
                <a:solidFill>
                  <a:srgbClr val="2F2B20"/>
                </a:solidFill>
              </a:rPr>
              <a:t>arte contemporáneo </a:t>
            </a:r>
            <a:r>
              <a:rPr lang="es-ES_tradnl" sz="1400" b="0" dirty="0" smtClean="0">
                <a:solidFill>
                  <a:srgbClr val="2F2B20"/>
                </a:solidFill>
              </a:rPr>
              <a:t>a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vulnerabilidad, activando espacios propios del lugar </a:t>
            </a:r>
            <a:r>
              <a:rPr lang="es-ES_tradnl" sz="1400" b="0" dirty="0" smtClean="0">
                <a:solidFill>
                  <a:srgbClr val="2F2B20"/>
                </a:solidFill>
              </a:rPr>
              <a:t>con talleres </a:t>
            </a:r>
            <a:r>
              <a:rPr lang="es-ES_tradnl" sz="1400" b="0" dirty="0">
                <a:solidFill>
                  <a:srgbClr val="2F2B20"/>
                </a:solidFill>
              </a:rPr>
              <a:t>y proyectos de mediación </a:t>
            </a:r>
            <a:r>
              <a:rPr lang="es-CL" sz="1400" b="0" dirty="0" smtClean="0">
                <a:solidFill>
                  <a:srgbClr val="2F2B20"/>
                </a:solidFill>
              </a:rPr>
              <a:t>con los artistas y sus obras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60648"/>
            <a:ext cx="3528392" cy="2644943"/>
          </a:xfrm>
          <a:prstGeom prst="rect">
            <a:avLst/>
          </a:prstGeom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483567" y="1988840"/>
            <a:ext cx="3008313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PÚBLICO OBJETIVO</a:t>
            </a:r>
          </a:p>
          <a:p>
            <a:r>
              <a:rPr lang="es-ES_tradnl" sz="1400" b="0" dirty="0">
                <a:solidFill>
                  <a:srgbClr val="2F2B20"/>
                </a:solidFill>
              </a:rPr>
              <a:t>N</a:t>
            </a:r>
            <a:r>
              <a:rPr lang="es-ES_tradnl" sz="1400" b="0" dirty="0" smtClean="0">
                <a:solidFill>
                  <a:srgbClr val="2F2B20"/>
                </a:solidFill>
              </a:rPr>
              <a:t>iños(as) y jóvenes de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</a:t>
            </a:r>
            <a:r>
              <a:rPr lang="es-ES_tradnl" sz="1400" b="0" dirty="0" smtClean="0">
                <a:solidFill>
                  <a:srgbClr val="2F2B20"/>
                </a:solidFill>
              </a:rPr>
              <a:t>vulnerabilidad (campamentos)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39213" y="2996952"/>
            <a:ext cx="3008313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/>
              <a:t>É</a:t>
            </a:r>
            <a:r>
              <a:rPr lang="es-CL" sz="1600" dirty="0" smtClean="0"/>
              <a:t>NFASIS EN LA MEDIACIÓN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al arte a través del artista y el trabajo conjunto  de creación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 Centros Culturales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6" name="15 Rectángulo redondeado"/>
          <p:cNvSpPr/>
          <p:nvPr/>
        </p:nvSpPr>
        <p:spPr>
          <a:xfrm flipH="1">
            <a:off x="6140739" y="2996952"/>
            <a:ext cx="2469455" cy="316835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457200" y="4293096"/>
            <a:ext cx="3008313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CL" sz="1600" b="1" dirty="0" smtClean="0">
                <a:latin typeface="+mj-lt"/>
                <a:ea typeface="+mj-ea"/>
                <a:cs typeface="+mj-cs"/>
              </a:rPr>
              <a:t>RESULTADOS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Visita a museos y centros culturales.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Aprendizaje de distintas técnicas aplicadas a artes visuales.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Ejercicios de curatoría y de discusión con los artistas.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Creación colectiva e individual.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Montaje de una exposición conjunta de obras artísticas de los/las niños/as y artistas participantes.</a:t>
            </a:r>
            <a:endParaRPr lang="es-CL" dirty="0">
              <a:solidFill>
                <a:srgbClr val="2F2B2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98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pablo.rojas.CULTURA\Documents\Educación\Educación NO FORMAL\GaleriaLeve Ale\RegistroGaleriaLeve\Biobio\imag\3serigrafia\31 enero\serigrafia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832139" y="3392996"/>
            <a:ext cx="31683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7544" y="260648"/>
            <a:ext cx="3008313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OBJETIVO(S)</a:t>
            </a:r>
          </a:p>
          <a:p>
            <a:r>
              <a:rPr lang="es-ES_tradnl" sz="1400" b="0" dirty="0" smtClean="0">
                <a:solidFill>
                  <a:srgbClr val="2F2B20"/>
                </a:solidFill>
              </a:rPr>
              <a:t>Ofrecer acceso a manifestaciones de </a:t>
            </a:r>
            <a:r>
              <a:rPr lang="es-ES_tradnl" sz="1400" b="0" dirty="0">
                <a:solidFill>
                  <a:srgbClr val="2F2B20"/>
                </a:solidFill>
              </a:rPr>
              <a:t>arte contemporáneo </a:t>
            </a:r>
            <a:r>
              <a:rPr lang="es-ES_tradnl" sz="1400" b="0" dirty="0" smtClean="0">
                <a:solidFill>
                  <a:srgbClr val="2F2B20"/>
                </a:solidFill>
              </a:rPr>
              <a:t>a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vulnerabilidad, activando espacios propios del lugar </a:t>
            </a:r>
            <a:r>
              <a:rPr lang="es-ES_tradnl" sz="1400" b="0" dirty="0" smtClean="0">
                <a:solidFill>
                  <a:srgbClr val="2F2B20"/>
                </a:solidFill>
              </a:rPr>
              <a:t>con talleres </a:t>
            </a:r>
            <a:r>
              <a:rPr lang="es-ES_tradnl" sz="1400" b="0" dirty="0">
                <a:solidFill>
                  <a:srgbClr val="2F2B20"/>
                </a:solidFill>
              </a:rPr>
              <a:t>y proyectos de mediación </a:t>
            </a:r>
            <a:r>
              <a:rPr lang="es-CL" sz="1400" b="0" dirty="0" smtClean="0">
                <a:solidFill>
                  <a:srgbClr val="2F2B20"/>
                </a:solidFill>
              </a:rPr>
              <a:t>con los artistas y sus obras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83567" y="1988840"/>
            <a:ext cx="3008313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PÚBLICO OBJETIVO</a:t>
            </a:r>
          </a:p>
          <a:p>
            <a:r>
              <a:rPr lang="es-ES_tradnl" sz="1400" b="0" dirty="0">
                <a:solidFill>
                  <a:srgbClr val="2F2B20"/>
                </a:solidFill>
              </a:rPr>
              <a:t>N</a:t>
            </a:r>
            <a:r>
              <a:rPr lang="es-ES_tradnl" sz="1400" b="0" dirty="0" smtClean="0">
                <a:solidFill>
                  <a:srgbClr val="2F2B20"/>
                </a:solidFill>
              </a:rPr>
              <a:t>iños(as) y jóvenes de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</a:t>
            </a:r>
            <a:r>
              <a:rPr lang="es-ES_tradnl" sz="1400" b="0" dirty="0" smtClean="0">
                <a:solidFill>
                  <a:srgbClr val="2F2B20"/>
                </a:solidFill>
              </a:rPr>
              <a:t>vulnerabilidad (campamentos)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39213" y="2996952"/>
            <a:ext cx="3008313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/>
              <a:t>É</a:t>
            </a:r>
            <a:r>
              <a:rPr lang="es-CL" sz="1600" dirty="0" smtClean="0"/>
              <a:t>NFASIS EN LA MEDIACIÓN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al arte a través del artista y el trabajo conjunto  de creación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 Centros Culturales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9" name="5 Marcador de texto"/>
          <p:cNvSpPr txBox="1">
            <a:spLocks/>
          </p:cNvSpPr>
          <p:nvPr/>
        </p:nvSpPr>
        <p:spPr>
          <a:xfrm>
            <a:off x="457200" y="4293096"/>
            <a:ext cx="3008313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CL" sz="1600" b="1" dirty="0" smtClean="0">
                <a:latin typeface="+mj-lt"/>
                <a:ea typeface="+mj-ea"/>
                <a:cs typeface="+mj-cs"/>
              </a:rPr>
              <a:t>RESULTADOS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Visita a museos y centros culturales.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Aprendizaje de distintas técnicas aplicadas a artes visuales.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Ejercicios de curatoría y de discusión con los artistas.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Creación colectiva e individual.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Montaje de una exposición conjunta de obras artísticas de los/las niños/as y artistas participantes.</a:t>
            </a:r>
            <a:endParaRPr lang="es-CL" dirty="0">
              <a:solidFill>
                <a:srgbClr val="2F2B20"/>
              </a:solidFill>
              <a:ea typeface="+mj-ea"/>
              <a:cs typeface="+mj-cs"/>
            </a:endParaRPr>
          </a:p>
        </p:txBody>
      </p:sp>
      <p:pic>
        <p:nvPicPr>
          <p:cNvPr id="1027" name="Picture 3" descr="C:\Users\pablo.rojas.CULTURA\Documents\Educación\Educación NO FORMAL\GaleriaLeve Ale\RegistroGaleriaLeve\Biobio\imag\3serigrafia\30 enero\expo y serigrafia 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8" t="18354" r="4574" b="24012"/>
          <a:stretch/>
        </p:blipFill>
        <p:spPr bwMode="auto">
          <a:xfrm>
            <a:off x="3713189" y="3916253"/>
            <a:ext cx="2351159" cy="22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blo.rojas.CULTURA\Documents\Educación\Educación NO FORMAL\GaleriaLeve Ale\RegistroGaleriaLeve\Valparaiso\TALLERES G.LEVE\ESCULTURA R.ORDENES\PROCESO TALLER\IMG_7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blo.rojas.CULTURA\Documents\Educación\Educación NO FORMAL\GaleriaLeve Ale\RegistroGaleriaLeve\O'Higgins\fotos\IMG_15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27248"/>
          <a:stretch/>
        </p:blipFill>
        <p:spPr bwMode="auto">
          <a:xfrm>
            <a:off x="6110158" y="276670"/>
            <a:ext cx="1774210" cy="22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 rot="5400000">
            <a:off x="6890467" y="1210966"/>
            <a:ext cx="2648275" cy="779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dirty="0" smtClean="0">
                <a:solidFill>
                  <a:srgbClr val="FF0000"/>
                </a:solidFill>
              </a:rPr>
              <a:t>GALERIA LEVE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 txBox="1">
            <a:spLocks/>
          </p:cNvSpPr>
          <p:nvPr/>
        </p:nvSpPr>
        <p:spPr>
          <a:xfrm>
            <a:off x="467544" y="260648"/>
            <a:ext cx="3008313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OBJETIVO(S)</a:t>
            </a:r>
          </a:p>
          <a:p>
            <a:r>
              <a:rPr lang="es-ES_tradnl" sz="1400" b="0" dirty="0" smtClean="0">
                <a:solidFill>
                  <a:srgbClr val="2F2B20"/>
                </a:solidFill>
              </a:rPr>
              <a:t>Ofrecer acceso a manifestaciones de </a:t>
            </a:r>
            <a:r>
              <a:rPr lang="es-ES_tradnl" sz="1400" b="0" dirty="0">
                <a:solidFill>
                  <a:srgbClr val="2F2B20"/>
                </a:solidFill>
              </a:rPr>
              <a:t>arte contemporáneo </a:t>
            </a:r>
            <a:r>
              <a:rPr lang="es-ES_tradnl" sz="1400" b="0" dirty="0" smtClean="0">
                <a:solidFill>
                  <a:srgbClr val="2F2B20"/>
                </a:solidFill>
              </a:rPr>
              <a:t>a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vulnerabilidad, activando espacios propios del lugar </a:t>
            </a:r>
            <a:r>
              <a:rPr lang="es-ES_tradnl" sz="1400" b="0" dirty="0" smtClean="0">
                <a:solidFill>
                  <a:srgbClr val="2F2B20"/>
                </a:solidFill>
              </a:rPr>
              <a:t>con talleres </a:t>
            </a:r>
            <a:r>
              <a:rPr lang="es-ES_tradnl" sz="1400" b="0" dirty="0">
                <a:solidFill>
                  <a:srgbClr val="2F2B20"/>
                </a:solidFill>
              </a:rPr>
              <a:t>y proyectos de mediación </a:t>
            </a:r>
            <a:r>
              <a:rPr lang="es-CL" sz="1400" b="0" dirty="0" smtClean="0">
                <a:solidFill>
                  <a:srgbClr val="2F2B20"/>
                </a:solidFill>
              </a:rPr>
              <a:t>con los artistas y sus obras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483567" y="1988840"/>
            <a:ext cx="3008313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PÚBLICO OBJETIVO</a:t>
            </a:r>
          </a:p>
          <a:p>
            <a:r>
              <a:rPr lang="es-ES_tradnl" sz="1400" b="0" dirty="0">
                <a:solidFill>
                  <a:srgbClr val="2F2B20"/>
                </a:solidFill>
              </a:rPr>
              <a:t>N</a:t>
            </a:r>
            <a:r>
              <a:rPr lang="es-ES_tradnl" sz="1400" b="0" dirty="0" smtClean="0">
                <a:solidFill>
                  <a:srgbClr val="2F2B20"/>
                </a:solidFill>
              </a:rPr>
              <a:t>iños(as) y jóvenes de comunidades </a:t>
            </a:r>
            <a:r>
              <a:rPr lang="es-ES_tradnl" sz="1400" b="0" dirty="0">
                <a:solidFill>
                  <a:srgbClr val="2F2B20"/>
                </a:solidFill>
              </a:rPr>
              <a:t>de alta </a:t>
            </a:r>
            <a:r>
              <a:rPr lang="es-ES_tradnl" sz="1400" b="0" dirty="0" smtClean="0">
                <a:solidFill>
                  <a:srgbClr val="2F2B20"/>
                </a:solidFill>
              </a:rPr>
              <a:t>vulnerabilidad (campamentos)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39213" y="2996952"/>
            <a:ext cx="3008313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/>
              <a:t>É</a:t>
            </a:r>
            <a:r>
              <a:rPr lang="es-CL" sz="1600" dirty="0" smtClean="0"/>
              <a:t>NFASIS EN LA MEDIACIÓN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al arte a través del artista y el trabajo conjunto  de creación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Acceso a Centros Culturales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457200" y="4293096"/>
            <a:ext cx="3008313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CL" sz="1600" b="1" dirty="0" smtClean="0">
                <a:latin typeface="+mj-lt"/>
                <a:ea typeface="+mj-ea"/>
                <a:cs typeface="+mj-cs"/>
              </a:rPr>
              <a:t>RESULTADOS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Visita a museos y centros culturales.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Aprendizaje de distintas técnicas aplicadas a artes visuales.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Ejercicios de curatoría y de discusión con los artistas.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Creación colectiva e individual.</a:t>
            </a:r>
          </a:p>
          <a:p>
            <a:pPr marL="180975" indent="-161925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>
                <a:solidFill>
                  <a:srgbClr val="2F2B20"/>
                </a:solidFill>
                <a:ea typeface="+mj-ea"/>
                <a:cs typeface="+mj-cs"/>
              </a:rPr>
              <a:t>Montaje de una exposición conjunta de obras artísticas de los/las niños/as y artistas participantes.</a:t>
            </a:r>
            <a:endParaRPr lang="es-CL" dirty="0">
              <a:solidFill>
                <a:srgbClr val="2F2B20"/>
              </a:solidFill>
              <a:ea typeface="+mj-ea"/>
              <a:cs typeface="+mj-cs"/>
            </a:endParaRPr>
          </a:p>
        </p:txBody>
      </p:sp>
      <p:pic>
        <p:nvPicPr>
          <p:cNvPr id="12" name="Picture 4" descr="C:\Users\pablo.rojas.CULTURA\Documents\Educación\Educación NO FORMAL\GaleriaLeve Ale\RegistroGaleriaLeve\Biobio\imag\para el mu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 bwMode="auto">
          <a:xfrm>
            <a:off x="3988514" y="260650"/>
            <a:ext cx="3751838" cy="47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 b="15462"/>
          <a:stretch/>
        </p:blipFill>
        <p:spPr>
          <a:xfrm>
            <a:off x="3988514" y="3843428"/>
            <a:ext cx="4615934" cy="2321877"/>
          </a:xfrm>
          <a:prstGeom prst="rect">
            <a:avLst/>
          </a:prstGeom>
        </p:spPr>
      </p:pic>
      <p:sp>
        <p:nvSpPr>
          <p:cNvPr id="17" name="3 Título"/>
          <p:cNvSpPr txBox="1">
            <a:spLocks/>
          </p:cNvSpPr>
          <p:nvPr/>
        </p:nvSpPr>
        <p:spPr>
          <a:xfrm rot="5400000">
            <a:off x="6890467" y="1210966"/>
            <a:ext cx="2648275" cy="779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dirty="0" smtClean="0">
                <a:solidFill>
                  <a:srgbClr val="FF0000"/>
                </a:solidFill>
              </a:rPr>
              <a:t>GALERIA LEVE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5400000">
            <a:off x="6968893" y="1132541"/>
            <a:ext cx="2491423" cy="779686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s-CL" sz="2400" dirty="0" smtClean="0">
                <a:solidFill>
                  <a:srgbClr val="FF0000"/>
                </a:solidFill>
              </a:rPr>
              <a:t>L.E.I.A.</a:t>
            </a:r>
            <a:br>
              <a:rPr lang="es-CL" sz="2400" dirty="0" smtClean="0">
                <a:solidFill>
                  <a:srgbClr val="FF0000"/>
                </a:solidFill>
              </a:rPr>
            </a:br>
            <a:r>
              <a:rPr lang="es-CL" sz="1400" dirty="0" smtClean="0">
                <a:solidFill>
                  <a:srgbClr val="FF0000"/>
                </a:solidFill>
              </a:rPr>
              <a:t>LABORATORIO ESCOLAR DE INNOVACIÓN ARTISTICA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3008313" cy="18916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s-CL" sz="1600" b="1" dirty="0" smtClean="0">
                <a:latin typeface="+mj-lt"/>
                <a:ea typeface="+mj-ea"/>
                <a:cs typeface="+mj-cs"/>
              </a:rPr>
              <a:t>RESULTADOS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s-CL" dirty="0" smtClean="0"/>
              <a:t>Trabajo de creación colectiva conducido </a:t>
            </a:r>
            <a:r>
              <a:rPr lang="es-CL" dirty="0"/>
              <a:t>por uno/a o más  artistas de connotación nacional</a:t>
            </a:r>
            <a:r>
              <a:rPr lang="es-CL" dirty="0" smtClean="0"/>
              <a:t>.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/>
              <a:t>Ampliación de la </a:t>
            </a:r>
            <a:r>
              <a:rPr lang="es-CL" dirty="0"/>
              <a:t>gama de experiencias de creación en nuevos lenguajes y formatos artísticos </a:t>
            </a:r>
            <a:endParaRPr lang="es-CL" dirty="0" smtClean="0"/>
          </a:p>
          <a:p>
            <a:pPr marL="342900" lvl="0" indent="-342900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/>
              <a:t>Fortalecer el proceso de apreciación artística (formación de audiencias) en los estudiantes</a:t>
            </a:r>
            <a:endParaRPr lang="es-CL" dirty="0" smtClean="0">
              <a:effectLst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es-CL" dirty="0">
              <a:solidFill>
                <a:srgbClr val="2F2B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67544" y="260648"/>
            <a:ext cx="3008313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OBJETIVO(S)</a:t>
            </a:r>
          </a:p>
          <a:p>
            <a:r>
              <a:rPr lang="es-CL" sz="1400" b="0" dirty="0"/>
              <a:t>E</a:t>
            </a:r>
            <a:r>
              <a:rPr lang="es-CL" sz="1400" b="0" dirty="0" smtClean="0"/>
              <a:t>l </a:t>
            </a:r>
            <a:r>
              <a:rPr lang="es-CL" sz="1400" b="0" dirty="0"/>
              <a:t>desarrollo de una obra conjunta, </a:t>
            </a:r>
            <a:r>
              <a:rPr lang="es-CL" sz="1400" b="0" dirty="0" smtClean="0"/>
              <a:t>entre estudiantes de Enseñanza Media y un(os) artista(s), al modo de una residencia, en el contexto del  </a:t>
            </a:r>
            <a:r>
              <a:rPr lang="es-CL" sz="1400" b="0" dirty="0"/>
              <a:t>Festival de las Artes</a:t>
            </a:r>
            <a:r>
              <a:rPr lang="es-CL" sz="1400" dirty="0"/>
              <a:t>.</a:t>
            </a:r>
            <a:endParaRPr lang="es-CL" sz="1400" b="0" dirty="0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483567" y="1988840"/>
            <a:ext cx="3008313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PÚBLICO OBJETIVO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Estudiantes de enseñanza media de liceos.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39213" y="2924944"/>
            <a:ext cx="3008313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/>
              <a:t>É</a:t>
            </a:r>
            <a:r>
              <a:rPr lang="es-CL" sz="1600" dirty="0" smtClean="0"/>
              <a:t>NFASIS EN LA MEDIACIÓN</a:t>
            </a:r>
          </a:p>
          <a:p>
            <a:r>
              <a:rPr lang="es-CL" sz="1400" b="0" dirty="0" smtClean="0"/>
              <a:t>Programa de residencia de estudiantes de enseñanza media con artistas. Destacados.</a:t>
            </a:r>
          </a:p>
          <a:p>
            <a:r>
              <a:rPr lang="es-CL" sz="1400" b="0" dirty="0" smtClean="0"/>
              <a:t>Festival de las Artes</a:t>
            </a:r>
            <a:endParaRPr lang="es-CL" sz="1400" b="0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7"/>
          <a:stretch/>
        </p:blipFill>
        <p:spPr>
          <a:xfrm>
            <a:off x="3635896" y="260648"/>
            <a:ext cx="3954780" cy="4763069"/>
          </a:xfrm>
          <a:prstGeom prst="rect">
            <a:avLst/>
          </a:prstGeom>
        </p:spPr>
      </p:pic>
      <p:pic>
        <p:nvPicPr>
          <p:cNvPr id="24" name="2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6296"/>
          <a:stretch/>
        </p:blipFill>
        <p:spPr>
          <a:xfrm>
            <a:off x="3635896" y="3244683"/>
            <a:ext cx="4895349" cy="2920621"/>
          </a:xfrm>
        </p:spPr>
      </p:pic>
    </p:spTree>
    <p:extLst>
      <p:ext uri="{BB962C8B-B14F-4D97-AF65-F5344CB8AC3E}">
        <p14:creationId xmlns:p14="http://schemas.microsoft.com/office/powerpoint/2010/main" val="735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5400000">
            <a:off x="6968893" y="1116517"/>
            <a:ext cx="2491423" cy="779686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s-CL" sz="2400" dirty="0" smtClean="0">
                <a:solidFill>
                  <a:srgbClr val="FF0000"/>
                </a:solidFill>
              </a:rPr>
              <a:t>L.E.I.A.</a:t>
            </a:r>
            <a:br>
              <a:rPr lang="es-CL" sz="2400" dirty="0" smtClean="0">
                <a:solidFill>
                  <a:srgbClr val="FF0000"/>
                </a:solidFill>
              </a:rPr>
            </a:br>
            <a:r>
              <a:rPr lang="es-CL" sz="1400" dirty="0" smtClean="0">
                <a:solidFill>
                  <a:srgbClr val="FF0000"/>
                </a:solidFill>
              </a:rPr>
              <a:t>LABORATORIO ESCOLAR DE INNOVACIÓN ARTISTICA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3008313" cy="18916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s-CL" sz="1600" b="1" dirty="0" smtClean="0">
                <a:latin typeface="+mj-lt"/>
                <a:ea typeface="+mj-ea"/>
                <a:cs typeface="+mj-cs"/>
              </a:rPr>
              <a:t>RESULTADOS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s-CL" dirty="0" smtClean="0"/>
              <a:t>Trabajo de creación colectiva conducido </a:t>
            </a:r>
            <a:r>
              <a:rPr lang="es-CL" dirty="0"/>
              <a:t>por uno/a o más  artistas de connotación nacional</a:t>
            </a:r>
            <a:r>
              <a:rPr lang="es-CL" dirty="0" smtClean="0"/>
              <a:t>.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 smtClean="0"/>
              <a:t>Ampliación de la </a:t>
            </a:r>
            <a:r>
              <a:rPr lang="es-CL" dirty="0"/>
              <a:t>gama de experiencias de creación en nuevos lenguajes y formatos artísticos </a:t>
            </a:r>
            <a:endParaRPr lang="es-CL" dirty="0" smtClean="0"/>
          </a:p>
          <a:p>
            <a:pPr marL="342900" lvl="0" indent="-342900">
              <a:spcBef>
                <a:spcPct val="0"/>
              </a:spcBef>
              <a:buFont typeface="Arial" pitchFamily="34" charset="0"/>
              <a:buAutoNum type="arabicPeriod"/>
            </a:pPr>
            <a:r>
              <a:rPr lang="es-CL" dirty="0"/>
              <a:t>Fortalecer el proceso de apreciación artística (formación de audiencias) en los estudiantes</a:t>
            </a:r>
            <a:endParaRPr lang="es-CL" dirty="0" smtClean="0">
              <a:effectLst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es-CL" dirty="0">
              <a:solidFill>
                <a:srgbClr val="2F2B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67544" y="260648"/>
            <a:ext cx="3008313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OBJETIVO(S)</a:t>
            </a:r>
          </a:p>
          <a:p>
            <a:r>
              <a:rPr lang="es-CL" sz="1400" b="0" dirty="0"/>
              <a:t>E</a:t>
            </a:r>
            <a:r>
              <a:rPr lang="es-CL" sz="1400" b="0" dirty="0" smtClean="0"/>
              <a:t>l </a:t>
            </a:r>
            <a:r>
              <a:rPr lang="es-CL" sz="1400" b="0" dirty="0"/>
              <a:t>desarrollo de una obra conjunta, </a:t>
            </a:r>
            <a:r>
              <a:rPr lang="es-CL" sz="1400" b="0" dirty="0" smtClean="0"/>
              <a:t>entre estudiantes de Enseñanza Media y un(os) artista(s), al modo de una residencia, en el contexto del  </a:t>
            </a:r>
            <a:r>
              <a:rPr lang="es-CL" sz="1400" b="0" dirty="0"/>
              <a:t>Festival de las Artes</a:t>
            </a:r>
            <a:r>
              <a:rPr lang="es-CL" sz="1400" dirty="0"/>
              <a:t>.</a:t>
            </a:r>
            <a:endParaRPr lang="es-CL" sz="1400" b="0" dirty="0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483567" y="1988840"/>
            <a:ext cx="3008313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 smtClean="0"/>
              <a:t>PÚBLICO OBJETIVO</a:t>
            </a:r>
          </a:p>
          <a:p>
            <a:r>
              <a:rPr lang="es-CL" sz="1400" b="0" dirty="0" smtClean="0">
                <a:solidFill>
                  <a:srgbClr val="2F2B20"/>
                </a:solidFill>
              </a:rPr>
              <a:t>Estudiantes de enseñanza media de liceos.</a:t>
            </a:r>
            <a:endParaRPr lang="es-ES" sz="1400" b="0" dirty="0">
              <a:solidFill>
                <a:srgbClr val="6F664C"/>
              </a:solidFill>
            </a:endParaRPr>
          </a:p>
          <a:p>
            <a:endParaRPr lang="es-CL" sz="1400" b="0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39213" y="2924944"/>
            <a:ext cx="3008313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/>
              <a:t>É</a:t>
            </a:r>
            <a:r>
              <a:rPr lang="es-CL" sz="1600" dirty="0" smtClean="0"/>
              <a:t>NFASIS EN LA MEDIACIÓN</a:t>
            </a:r>
          </a:p>
          <a:p>
            <a:r>
              <a:rPr lang="es-CL" sz="1400" b="0" dirty="0" smtClean="0"/>
              <a:t>Programa de residencia de estudiantes de enseñanza media con artistas. Destacados.</a:t>
            </a:r>
          </a:p>
          <a:p>
            <a:r>
              <a:rPr lang="es-CL" sz="1400" b="0" dirty="0" smtClean="0"/>
              <a:t>Festival de las Artes</a:t>
            </a:r>
            <a:endParaRPr lang="es-CL" sz="1400" b="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r="4888"/>
          <a:stretch/>
        </p:blipFill>
        <p:spPr>
          <a:xfrm rot="5400000" flipV="1">
            <a:off x="3692027" y="3228854"/>
            <a:ext cx="2879676" cy="299193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60" y="260648"/>
            <a:ext cx="2728596" cy="3276364"/>
          </a:xfrm>
          <a:prstGeom prst="rect">
            <a:avLst/>
          </a:prstGeom>
        </p:spPr>
      </p:pic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024"/>
            <a:ext cx="1867689" cy="250029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18" y="260647"/>
            <a:ext cx="1253521" cy="167810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6" y="1921364"/>
            <a:ext cx="1233764" cy="16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566</Words>
  <Application>Microsoft Office PowerPoint</Application>
  <PresentationFormat>Presentación en pantalla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GALERIA LEVE</vt:lpstr>
      <vt:lpstr>Presentación de PowerPoint</vt:lpstr>
      <vt:lpstr>Presentación de PowerPoint</vt:lpstr>
      <vt:lpstr>L.E.I.A. LABORATORIO ESCOLAR DE INNOVACIÓN ARTISTICA</vt:lpstr>
      <vt:lpstr>L.E.I.A. LABORATORIO ESCOLAR DE INNOVACIÓN ARTISTICA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GALERIA LEVE</dc:title>
  <dc:creator>Pablo Rojas Durán</dc:creator>
  <cp:lastModifiedBy>Pablo Rojas Durán</cp:lastModifiedBy>
  <cp:revision>16</cp:revision>
  <dcterms:created xsi:type="dcterms:W3CDTF">2013-07-08T21:44:55Z</dcterms:created>
  <dcterms:modified xsi:type="dcterms:W3CDTF">2013-07-12T14:55:05Z</dcterms:modified>
</cp:coreProperties>
</file>